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58" r:id="rId5"/>
    <p:sldId id="261" r:id="rId6"/>
    <p:sldId id="260" r:id="rId7"/>
    <p:sldId id="265" r:id="rId8"/>
    <p:sldId id="263" r:id="rId9"/>
    <p:sldId id="264" r:id="rId10"/>
    <p:sldId id="262" r:id="rId11"/>
    <p:sldId id="268" r:id="rId12"/>
    <p:sldId id="266" r:id="rId13"/>
    <p:sldId id="267" r:id="rId14"/>
    <p:sldId id="272" r:id="rId15"/>
    <p:sldId id="274" r:id="rId16"/>
    <p:sldId id="275" r:id="rId17"/>
    <p:sldId id="273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34"/>
    <p:restoredTop sz="94737"/>
  </p:normalViewPr>
  <p:slideViewPr>
    <p:cSldViewPr snapToGrid="0">
      <p:cViewPr varScale="1">
        <p:scale>
          <a:sx n="102" d="100"/>
          <a:sy n="102" d="100"/>
        </p:scale>
        <p:origin x="12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B3E3A-9BDE-C848-89F3-544BBAF61A11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0C0AC-0893-0A43-8CA0-4D87C1E5D07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3343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62913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0909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5254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30465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31348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72936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15302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8843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2993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0932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1779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4086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61473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6085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651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E0C0AC-0893-0A43-8CA0-4D87C1E5D074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9618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D88AD9-005B-9B54-76C2-0BD755E3B1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8159A36-3097-F56A-72DB-B377AB2D9B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F80C52-FB68-23E7-CC8D-555EB1F59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1CF0DB-C08F-69B3-96BC-7EAF1DFCA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86C0C3D-885B-151A-1053-EF06440A4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2474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743563-3F2F-72A3-6B7C-C619D7538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2492FF3-2052-8536-DBF9-D498B1811C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81EB59D-CB77-BE23-60CE-12EC26047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2B465D-9902-A51B-16F6-BD7047A7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79A23C2-C821-9AFC-3153-17B8B67B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882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6564995-D895-8375-FAEF-37D7E7259B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2EB125A-7540-75EC-F099-9C3F9805B4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DC0DEB3-7EA3-9BE3-B376-E6222D807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176D19-FAC8-69F8-5255-92C46EE3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CC3660-3FCB-63BC-FBF1-904B03BDD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800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0AD618-48FB-63F0-2B16-41044C1FF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372D4AD-BA13-9D1F-F318-C5447E575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6601A9F-80C5-5252-7556-2A4F18D4E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DA7C0FC-2B4E-61BB-0902-616D9F11D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940F396-8D97-E416-7331-B357F7FBC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7078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80D16C-E6CF-535F-D41F-E29EC6B2D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16F53DF-D218-5E97-3F98-58F855872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4F80D8-4570-DBE1-971D-9750ECB25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8CF4CD3-E830-F30A-53A4-DCD787576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86E8A48-D0E3-42C9-BA16-9770352D6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5894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A44D52-F0D1-8591-EB3D-85218DA8C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142F0EE-4494-CE05-9FFA-B287FA8C51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A1AF632-66DB-B584-3926-8652CDFCD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61AEE41-5D21-476D-D848-91FA6A46A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A6D9C91-6C56-893C-96E2-07F836E04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12643BD-E3BB-518B-CD78-FD022D7E8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3654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D1D5A2-C9C7-76DE-006B-8268F8230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6C51F81-44D7-96EE-3004-2B23A81AF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E4A7B0D-1DDC-8896-8A31-9B548CD8F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4CC377C-361D-E3F7-65E0-7C789C92D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D1B9DC4-0A9B-9351-1856-F5D6931693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646390C-4DEC-805A-48AB-CB7389269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DF1BDD2-E724-3A3C-876E-DB3AD274B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8D39356-92DE-77F0-E0BB-31E603CC6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3825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701D8E-98AA-BCE8-4B15-4FF85DF58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453467D-AC78-3AAE-79EF-46DDB03BF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B388719-2284-C3D8-C485-F399D864C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81AC70A-C9FE-89CD-D79A-9110981B3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4063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0FA5FD1-30AD-D0FB-3FFF-DCAA0B1C6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9484A40-1F1F-3AD3-6088-3F23CF8F5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5CF04EC-FF6A-3FC4-13F2-9EECFB764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4698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E18434-A37E-A1CD-1A88-12114E3D3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DB833AB-0304-3BB2-2314-FDD3EB99F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3D57DA8-075C-3A11-7EEC-EEACC0AB7E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1A0C190-D059-533A-FF39-654C7DDC6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9FFC459-EDE7-6324-551A-E4D27600E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38F3CD7-D885-2786-9FA7-9161BFC08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6114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62DBA6-FA7B-DF45-60BD-FD311D19F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68F7EB0-DA52-DBFE-927F-27B5CA594A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989B2AD-5988-5877-C010-8BE03033A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0E44A63-4E01-9610-A522-57D914F1E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4339F60-6F34-8BD3-EA35-845902552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EEE9EC9-04DA-7703-3756-50407DB3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201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E50AD33-283B-D210-36D0-0082DAEC2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B06EF1A-1FC7-2F37-5B07-96A9D8AF6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1C3BDC6-8BF9-1038-00F1-5897D99D9D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27E9A-03DA-054A-8ACF-36ED43889D37}" type="datetimeFigureOut">
              <a:rPr lang="it-IT" smtClean="0"/>
              <a:t>20/02/23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54CACE0-5B6B-0722-C75E-A171086A62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2504CE8-A26F-2447-B385-66DF635686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1C800-C3C7-594A-AED6-6D94F4CC226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6387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29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23.png"/><Relationship Id="rId3" Type="http://schemas.openxmlformats.org/officeDocument/2006/relationships/image" Target="../media/image1.png"/><Relationship Id="rId21" Type="http://schemas.microsoft.com/office/2007/relationships/hdphoto" Target="../media/hdphoto13.wdp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6" Type="http://schemas.microsoft.com/office/2007/relationships/hdphoto" Target="../media/hdphoto6.wdp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24" Type="http://schemas.openxmlformats.org/officeDocument/2006/relationships/hyperlink" Target="https://public.tableau.com/app/profile/angelo8884/viz/WHATMOVIEWEWILLSEETONIGHT/DASHBOARDMOVIE" TargetMode="External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23" Type="http://schemas.openxmlformats.org/officeDocument/2006/relationships/hyperlink" Target="https://public.tableau.com/app/profile/angelo8884/viz/TOP250IMDBANDPLATFORMSTREAMING/TOP250IMDB" TargetMode="External"/><Relationship Id="rId10" Type="http://schemas.microsoft.com/office/2007/relationships/hdphoto" Target="../media/hdphoto3.wdp"/><Relationship Id="rId19" Type="http://schemas.microsoft.com/office/2007/relationships/hdphoto" Target="../media/hdphoto12.wdp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Relationship Id="rId22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31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openxmlformats.org/officeDocument/2006/relationships/image" Target="../media/image32.pn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33.png"/><Relationship Id="rId3" Type="http://schemas.openxmlformats.org/officeDocument/2006/relationships/image" Target="../media/image1.png"/><Relationship Id="rId21" Type="http://schemas.openxmlformats.org/officeDocument/2006/relationships/image" Target="../media/image18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6" Type="http://schemas.microsoft.com/office/2007/relationships/hdphoto" Target="../media/hdphoto6.wdp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openxmlformats.org/officeDocument/2006/relationships/image" Target="../media/image34.jp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35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microsoft.com/office/2007/relationships/hdphoto" Target="../media/hdphoto14.wdp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6" Type="http://schemas.microsoft.com/office/2007/relationships/hdphoto" Target="../media/hdphoto6.wdp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36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microsoft.com/office/2007/relationships/hdphoto" Target="../media/hdphoto15.wdp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microsoft.com/office/2007/relationships/hdphoto" Target="../media/hdphoto6.wdp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6" Type="http://schemas.microsoft.com/office/2007/relationships/hdphoto" Target="../media/hdphoto6.wdp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openxmlformats.org/officeDocument/2006/relationships/image" Target="../media/image1.png"/><Relationship Id="rId21" Type="http://schemas.openxmlformats.org/officeDocument/2006/relationships/image" Target="../media/image16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6" Type="http://schemas.microsoft.com/office/2007/relationships/hdphoto" Target="../media/hdphoto6.wdp"/><Relationship Id="rId20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Relationship Id="rId22" Type="http://schemas.microsoft.com/office/2007/relationships/hdphoto" Target="../media/hdphoto7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17.png"/><Relationship Id="rId3" Type="http://schemas.openxmlformats.org/officeDocument/2006/relationships/image" Target="../media/image1.png"/><Relationship Id="rId21" Type="http://schemas.microsoft.com/office/2007/relationships/hdphoto" Target="../media/hdphoto8.wdp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6" Type="http://schemas.microsoft.com/office/2007/relationships/hdphoto" Target="../media/hdphoto6.wdp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openxmlformats.org/officeDocument/2006/relationships/image" Target="../media/image18.pn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20.png"/><Relationship Id="rId3" Type="http://schemas.openxmlformats.org/officeDocument/2006/relationships/image" Target="../media/image1.png"/><Relationship Id="rId21" Type="http://schemas.microsoft.com/office/2007/relationships/hdphoto" Target="../media/hdphoto9.wdp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6" Type="http://schemas.microsoft.com/office/2007/relationships/hdphoto" Target="../media/hdphoto6.wdp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24" Type="http://schemas.openxmlformats.org/officeDocument/2006/relationships/hyperlink" Target="https://public.tableau.com/app/profile/angelo8884/viz/WHATMOVIEWEWILLSEETONIGHT/DASHBOARDMOVIE" TargetMode="External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23" Type="http://schemas.microsoft.com/office/2007/relationships/hdphoto" Target="../media/hdphoto10.wdp"/><Relationship Id="rId10" Type="http://schemas.microsoft.com/office/2007/relationships/hdphoto" Target="../media/hdphoto3.wdp"/><Relationship Id="rId19" Type="http://schemas.openxmlformats.org/officeDocument/2006/relationships/image" Target="../media/image21.jp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Relationship Id="rId22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hyperlink" Target="https://public.tableau.com/app/profile/angelo8884/viz/DIFFERENCESBETWEENNETFLIXPRIMEVIDEOANDDISNEY/DIFFERENCESAMONGPLATFORMS" TargetMode="External"/><Relationship Id="rId3" Type="http://schemas.openxmlformats.org/officeDocument/2006/relationships/image" Target="../media/image1.png"/><Relationship Id="rId21" Type="http://schemas.openxmlformats.org/officeDocument/2006/relationships/image" Target="../media/image22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6" Type="http://schemas.microsoft.com/office/2007/relationships/hdphoto" Target="../media/hdphoto6.wdp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openxmlformats.org/officeDocument/2006/relationships/hyperlink" Target="https://public.tableau.com/app/profile/angelo8884/viz/WHATMOVIEWEWILLSEETONIGHT/DASHBOARDMOVIE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Relationship Id="rId22" Type="http://schemas.microsoft.com/office/2007/relationships/hdphoto" Target="../media/hdphoto11.wdp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25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openxmlformats.org/officeDocument/2006/relationships/image" Target="../media/image26.pn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27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microsoft.com/office/2007/relationships/hdphoto" Target="../media/hdphoto4.wdp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microsoft.com/office/2007/relationships/hdphoto" Target="../media/hdphoto3.wdp"/><Relationship Id="rId19" Type="http://schemas.openxmlformats.org/officeDocument/2006/relationships/image" Target="../media/image28.pn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F8576C-7093-BE8D-6651-EEC0E693FB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7329" y="1442361"/>
            <a:ext cx="6017342" cy="626807"/>
          </a:xfrm>
        </p:spPr>
        <p:txBody>
          <a:bodyPr>
            <a:no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Home-Streaming:</a:t>
            </a:r>
            <a:br>
              <a:rPr lang="it-IT" sz="28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</a:br>
            <a:br>
              <a:rPr lang="it-IT" sz="28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</a:br>
            <a:r>
              <a:rPr lang="it-IT" sz="20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Netflix, Disney+ and Prime Video</a:t>
            </a:r>
            <a:br>
              <a:rPr lang="it-IT" sz="20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</a:br>
            <a:r>
              <a:rPr lang="it-IT" sz="20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Where Should I </a:t>
            </a:r>
            <a:r>
              <a:rPr lang="it-IT" sz="2000" dirty="0" err="1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Subscribe</a:t>
            </a:r>
            <a:r>
              <a:rPr lang="it-IT" sz="20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?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24A641F-D18B-373A-204C-A8AB2C918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77" y="206477"/>
            <a:ext cx="2279737" cy="113986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82F1916-6380-CBAC-FB8E-74C58ACA0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9423" y="3510163"/>
            <a:ext cx="1278670" cy="127867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7B0A1298-4130-6CB3-F37F-6701149DBD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3906" y="3510163"/>
            <a:ext cx="1278670" cy="127867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39A808F-5C65-532B-313F-AD98E8BE05C9}"/>
              </a:ext>
            </a:extLst>
          </p:cNvPr>
          <p:cNvSpPr txBox="1"/>
          <p:nvPr/>
        </p:nvSpPr>
        <p:spPr>
          <a:xfrm>
            <a:off x="3584064" y="4984065"/>
            <a:ext cx="1932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Angelo G. Limone</a:t>
            </a:r>
          </a:p>
        </p:txBody>
      </p:sp>
      <p:sp>
        <p:nvSpPr>
          <p:cNvPr id="12" name="Sottotitolo 2">
            <a:extLst>
              <a:ext uri="{FF2B5EF4-FFF2-40B4-BE49-F238E27FC236}">
                <a16:creationId xmlns:a16="http://schemas.microsoft.com/office/drawing/2014/main" id="{C988A86B-689F-E843-A435-D8F0453EBD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489" y="4978450"/>
            <a:ext cx="2089355" cy="626808"/>
          </a:xfrm>
        </p:spPr>
        <p:txBody>
          <a:bodyPr>
            <a:norm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Pasquale Formicola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47769DA3-BFD3-FE52-6C73-8FDB817C21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953" y="6105832"/>
            <a:ext cx="761047" cy="75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08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421039F1-0F62-BD50-9B84-47673F3B5CF3}"/>
              </a:ext>
            </a:extLst>
          </p:cNvPr>
          <p:cNvSpPr/>
          <p:nvPr/>
        </p:nvSpPr>
        <p:spPr>
          <a:xfrm>
            <a:off x="5785027" y="659599"/>
            <a:ext cx="2297336" cy="6463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73859" y="3714568"/>
            <a:ext cx="609966" cy="613940"/>
          </a:xfrm>
          <a:prstGeom prst="rect">
            <a:avLst/>
          </a:prstGeom>
        </p:spPr>
      </p:pic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E52E1996-F394-C9E8-FA82-A392674DB4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047495" y="2498220"/>
            <a:ext cx="7772400" cy="3660576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4577E42-A943-8D9C-3B5F-6D509B0AA046}"/>
              </a:ext>
            </a:extLst>
          </p:cNvPr>
          <p:cNvSpPr txBox="1"/>
          <p:nvPr/>
        </p:nvSpPr>
        <p:spPr>
          <a:xfrm>
            <a:off x="5785027" y="659599"/>
            <a:ext cx="229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i="1" dirty="0" err="1">
                <a:solidFill>
                  <a:schemeClr val="bg1"/>
                </a:solidFill>
              </a:rPr>
              <a:t>What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if</a:t>
            </a:r>
            <a:r>
              <a:rPr lang="it-IT" b="1" i="1" dirty="0">
                <a:solidFill>
                  <a:schemeClr val="bg1"/>
                </a:solidFill>
              </a:rPr>
              <a:t> I </a:t>
            </a:r>
            <a:r>
              <a:rPr lang="it-IT" b="1" i="1" dirty="0" err="1">
                <a:solidFill>
                  <a:schemeClr val="bg1"/>
                </a:solidFill>
              </a:rPr>
              <a:t>prefer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Italians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Landscapes</a:t>
            </a:r>
            <a:r>
              <a:rPr lang="it-IT" b="1" i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264DF8E-DEA4-DFC9-57EA-25C0D36E60F8}"/>
              </a:ext>
            </a:extLst>
          </p:cNvPr>
          <p:cNvSpPr txBox="1"/>
          <p:nvPr/>
        </p:nvSpPr>
        <p:spPr>
          <a:xfrm>
            <a:off x="3518933" y="1572001"/>
            <a:ext cx="68295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A </a:t>
            </a:r>
            <a:r>
              <a:rPr lang="it-IT" dirty="0" err="1">
                <a:solidFill>
                  <a:schemeClr val="bg1"/>
                </a:solidFill>
              </a:rPr>
              <a:t>further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graph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has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been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implemented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containing</a:t>
            </a:r>
            <a:r>
              <a:rPr lang="it-IT" dirty="0">
                <a:solidFill>
                  <a:schemeClr val="bg1"/>
                </a:solidFill>
              </a:rPr>
              <a:t>, for </a:t>
            </a:r>
            <a:r>
              <a:rPr lang="it-IT" dirty="0" err="1">
                <a:solidFill>
                  <a:schemeClr val="bg1"/>
                </a:solidFill>
              </a:rPr>
              <a:t>each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platform</a:t>
            </a:r>
            <a:r>
              <a:rPr lang="it-IT" dirty="0">
                <a:solidFill>
                  <a:schemeClr val="bg1"/>
                </a:solidFill>
              </a:rPr>
              <a:t>, the </a:t>
            </a:r>
            <a:r>
              <a:rPr lang="it-IT" dirty="0" err="1">
                <a:solidFill>
                  <a:schemeClr val="bg1"/>
                </a:solidFill>
              </a:rPr>
              <a:t>count</a:t>
            </a:r>
            <a:r>
              <a:rPr lang="it-IT" dirty="0">
                <a:solidFill>
                  <a:schemeClr val="bg1"/>
                </a:solidFill>
              </a:rPr>
              <a:t> of </a:t>
            </a:r>
            <a:r>
              <a:rPr lang="it-IT" dirty="0" err="1">
                <a:solidFill>
                  <a:schemeClr val="bg1"/>
                </a:solidFill>
              </a:rPr>
              <a:t>titles</a:t>
            </a:r>
            <a:r>
              <a:rPr lang="it-IT" dirty="0">
                <a:solidFill>
                  <a:schemeClr val="bg1"/>
                </a:solidFill>
              </a:rPr>
              <a:t> by </a:t>
            </a:r>
            <a:r>
              <a:rPr lang="it-IT" dirty="0" err="1">
                <a:solidFill>
                  <a:schemeClr val="bg1"/>
                </a:solidFill>
              </a:rPr>
              <a:t>genre</a:t>
            </a:r>
            <a:r>
              <a:rPr lang="it-IT" dirty="0">
                <a:solidFill>
                  <a:schemeClr val="bg1"/>
                </a:solidFill>
              </a:rPr>
              <a:t>, </a:t>
            </a:r>
            <a:r>
              <a:rPr lang="it-IT" dirty="0" err="1">
                <a:solidFill>
                  <a:schemeClr val="bg1"/>
                </a:solidFill>
              </a:rPr>
              <a:t>highlighting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its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nationality</a:t>
            </a:r>
            <a:r>
              <a:rPr lang="it-IT" dirty="0">
                <a:solidFill>
                  <a:schemeClr val="bg1"/>
                </a:solidFill>
              </a:rPr>
              <a:t> on the </a:t>
            </a:r>
            <a:r>
              <a:rPr lang="it-IT" dirty="0" err="1">
                <a:solidFill>
                  <a:schemeClr val="bg1"/>
                </a:solidFill>
              </a:rPr>
              <a:t>map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81760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A5F374A4-B2AC-44F7-26CD-B422CF889E46}"/>
              </a:ext>
            </a:extLst>
          </p:cNvPr>
          <p:cNvSpPr/>
          <p:nvPr/>
        </p:nvSpPr>
        <p:spPr>
          <a:xfrm>
            <a:off x="1983825" y="1064388"/>
            <a:ext cx="9787628" cy="16280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73859" y="3714568"/>
            <a:ext cx="609966" cy="61394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0E8A7244-519C-E6AF-3234-3B8F17080E67}"/>
              </a:ext>
            </a:extLst>
          </p:cNvPr>
          <p:cNvSpPr txBox="1">
            <a:spLocks/>
          </p:cNvSpPr>
          <p:nvPr/>
        </p:nvSpPr>
        <p:spPr>
          <a:xfrm>
            <a:off x="4654366" y="250386"/>
            <a:ext cx="4369165" cy="6268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Third Dashboard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E5C6246-1F8A-EAD5-8EE6-3CEC97E2AA9B}"/>
              </a:ext>
            </a:extLst>
          </p:cNvPr>
          <p:cNvSpPr txBox="1"/>
          <p:nvPr/>
        </p:nvSpPr>
        <p:spPr>
          <a:xfrm>
            <a:off x="3570790" y="1117237"/>
            <a:ext cx="693323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solidFill>
                  <a:schemeClr val="bg1"/>
                </a:solidFill>
                <a:effectLst/>
              </a:rPr>
              <a:t>By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collecting</a:t>
            </a:r>
            <a:r>
              <a:rPr lang="it-IT" sz="1800" dirty="0">
                <a:solidFill>
                  <a:schemeClr val="bg1"/>
                </a:solidFill>
                <a:effectLst/>
              </a:rPr>
              <a:t> the following information in a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third</a:t>
            </a:r>
            <a:r>
              <a:rPr lang="it-IT" sz="1800" dirty="0">
                <a:solidFill>
                  <a:schemeClr val="bg1"/>
                </a:solidFill>
                <a:effectLst/>
              </a:rPr>
              <a:t> dashboard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we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have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therefore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provided</a:t>
            </a:r>
            <a:r>
              <a:rPr lang="it-IT" sz="1800" dirty="0">
                <a:solidFill>
                  <a:schemeClr val="bg1"/>
                </a:solidFill>
                <a:effectLst/>
              </a:rPr>
              <a:t> the user with a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great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many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selection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criteria</a:t>
            </a:r>
            <a:r>
              <a:rPr lang="it-IT" sz="1800" dirty="0">
                <a:solidFill>
                  <a:schemeClr val="bg1"/>
                </a:solidFill>
                <a:effectLst/>
              </a:rPr>
              <a:t>. </a:t>
            </a:r>
          </a:p>
          <a:p>
            <a:pPr algn="ctr"/>
            <a:endParaRPr lang="it-IT" dirty="0">
              <a:solidFill>
                <a:schemeClr val="bg1"/>
              </a:solidFill>
            </a:endParaRPr>
          </a:p>
          <a:p>
            <a:pPr algn="ctr"/>
            <a:r>
              <a:rPr lang="it-IT" sz="1800" dirty="0">
                <a:solidFill>
                  <a:schemeClr val="bg1"/>
                </a:solidFill>
                <a:effectLst/>
              </a:rPr>
              <a:t>By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providing</a:t>
            </a:r>
            <a:r>
              <a:rPr lang="it-IT" sz="1800" dirty="0">
                <a:solidFill>
                  <a:schemeClr val="bg1"/>
                </a:solidFill>
                <a:effectLst/>
              </a:rPr>
              <a:t> interactive graphics,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we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were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able</a:t>
            </a:r>
            <a:r>
              <a:rPr lang="it-IT" sz="1800" dirty="0">
                <a:solidFill>
                  <a:schemeClr val="bg1"/>
                </a:solidFill>
                <a:effectLst/>
              </a:rPr>
              <a:t> to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arouse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their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attention</a:t>
            </a:r>
            <a:r>
              <a:rPr lang="it-IT" sz="1800" dirty="0">
                <a:solidFill>
                  <a:schemeClr val="bg1"/>
                </a:solidFill>
                <a:effectLst/>
              </a:rPr>
              <a:t> and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give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them</a:t>
            </a:r>
            <a:r>
              <a:rPr lang="it-IT" sz="1800" dirty="0">
                <a:solidFill>
                  <a:schemeClr val="bg1"/>
                </a:solidFill>
                <a:effectLst/>
              </a:rPr>
              <a:t> a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cue</a:t>
            </a:r>
            <a:r>
              <a:rPr lang="it-IT" sz="1800" dirty="0">
                <a:solidFill>
                  <a:schemeClr val="bg1"/>
                </a:solidFill>
                <a:effectLst/>
              </a:rPr>
              <a:t> of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curiosity</a:t>
            </a:r>
            <a:r>
              <a:rPr lang="it-IT" sz="1800" dirty="0">
                <a:solidFill>
                  <a:schemeClr val="bg1"/>
                </a:solidFill>
                <a:effectLst/>
              </a:rPr>
              <a:t> and nostalgia for some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titles</a:t>
            </a:r>
            <a:r>
              <a:rPr lang="it-IT" sz="1800" dirty="0">
                <a:solidFill>
                  <a:schemeClr val="bg1"/>
                </a:solidFill>
                <a:effectLst/>
              </a:rPr>
              <a:t>. 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7AA7A510-A268-72D6-B164-CB6ACD51528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18928" y="1162045"/>
            <a:ext cx="513113" cy="512134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574B8CD-A073-7F82-C579-3629206F3AF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18928" y="2030284"/>
            <a:ext cx="512134" cy="512134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D17D3F45-F3EF-89D6-D519-439DA454C422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223978" y="3044531"/>
            <a:ext cx="9433156" cy="3318329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0FC82AB-6AB1-72E6-66C6-27E6B78FBDE3}"/>
              </a:ext>
            </a:extLst>
          </p:cNvPr>
          <p:cNvSpPr txBox="1"/>
          <p:nvPr/>
        </p:nvSpPr>
        <p:spPr>
          <a:xfrm>
            <a:off x="1875099" y="96498"/>
            <a:ext cx="1817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Accessable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>
                <a:solidFill>
                  <a:schemeClr val="bg1"/>
                </a:solidFill>
                <a:hlinkClick r:id="rId23"/>
              </a:rPr>
              <a:t>Here</a:t>
            </a:r>
            <a:r>
              <a:rPr lang="it-IT" sz="1400" dirty="0">
                <a:solidFill>
                  <a:schemeClr val="bg1"/>
                </a:solidFill>
                <a:hlinkClick r:id="rId24"/>
              </a:rPr>
              <a:t>.</a:t>
            </a:r>
            <a:endParaRPr lang="it-IT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48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73859" y="3714568"/>
            <a:ext cx="609966" cy="61394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9CCA4A33-2C77-2EAA-755D-FC8BABE4287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375753" y="796010"/>
            <a:ext cx="5457753" cy="234073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DB5C4537-87E9-8D5A-C1DC-AB25CC34CFF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375751" y="4015839"/>
            <a:ext cx="5457757" cy="2340731"/>
          </a:xfrm>
          <a:prstGeom prst="rect">
            <a:avLst/>
          </a:prstGeom>
        </p:spPr>
      </p:pic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883C4EC6-0491-3D43-21C5-601137CF8B61}"/>
              </a:ext>
            </a:extLst>
          </p:cNvPr>
          <p:cNvSpPr/>
          <p:nvPr/>
        </p:nvSpPr>
        <p:spPr>
          <a:xfrm>
            <a:off x="2769482" y="793360"/>
            <a:ext cx="2558011" cy="6732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6F2AADCC-0422-4A2E-BAB1-A194D08A24CC}"/>
              </a:ext>
            </a:extLst>
          </p:cNvPr>
          <p:cNvSpPr/>
          <p:nvPr/>
        </p:nvSpPr>
        <p:spPr>
          <a:xfrm>
            <a:off x="2769481" y="4015839"/>
            <a:ext cx="2558011" cy="6732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F5B262E-B21B-F849-50E1-C8757118E876}"/>
              </a:ext>
            </a:extLst>
          </p:cNvPr>
          <p:cNvSpPr txBox="1"/>
          <p:nvPr/>
        </p:nvSpPr>
        <p:spPr>
          <a:xfrm>
            <a:off x="2899819" y="776574"/>
            <a:ext cx="229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i="1" dirty="0" err="1">
                <a:solidFill>
                  <a:schemeClr val="bg1"/>
                </a:solidFill>
              </a:rPr>
              <a:t>What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if</a:t>
            </a:r>
            <a:r>
              <a:rPr lang="it-IT" b="1" i="1" dirty="0">
                <a:solidFill>
                  <a:schemeClr val="bg1"/>
                </a:solidFill>
              </a:rPr>
              <a:t> I </a:t>
            </a:r>
            <a:r>
              <a:rPr lang="it-IT" b="1" i="1" dirty="0" err="1">
                <a:solidFill>
                  <a:schemeClr val="bg1"/>
                </a:solidFill>
              </a:rPr>
              <a:t>prefer</a:t>
            </a:r>
            <a:r>
              <a:rPr lang="it-IT" b="1" i="1" dirty="0">
                <a:solidFill>
                  <a:schemeClr val="bg1"/>
                </a:solidFill>
              </a:rPr>
              <a:t> Americans Directors?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67F55AD-54D8-D5D6-BCAF-FED8753C944C}"/>
              </a:ext>
            </a:extLst>
          </p:cNvPr>
          <p:cNvSpPr txBox="1"/>
          <p:nvPr/>
        </p:nvSpPr>
        <p:spPr>
          <a:xfrm>
            <a:off x="2899819" y="4029303"/>
            <a:ext cx="229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i="1" dirty="0" err="1">
                <a:solidFill>
                  <a:schemeClr val="bg1"/>
                </a:solidFill>
              </a:rPr>
              <a:t>What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if</a:t>
            </a:r>
            <a:r>
              <a:rPr lang="it-IT" b="1" i="1" dirty="0">
                <a:solidFill>
                  <a:schemeClr val="bg1"/>
                </a:solidFill>
              </a:rPr>
              <a:t> I </a:t>
            </a:r>
            <a:r>
              <a:rPr lang="it-IT" b="1" i="1" dirty="0" err="1">
                <a:solidFill>
                  <a:schemeClr val="bg1"/>
                </a:solidFill>
              </a:rPr>
              <a:t>prefer</a:t>
            </a:r>
            <a:r>
              <a:rPr lang="it-IT" b="1" i="1" dirty="0">
                <a:solidFill>
                  <a:schemeClr val="bg1"/>
                </a:solidFill>
              </a:rPr>
              <a:t> Paramount Pictures?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8D7EA1C-A555-6918-0AD3-DFB9A1FEDA65}"/>
              </a:ext>
            </a:extLst>
          </p:cNvPr>
          <p:cNvSpPr txBox="1"/>
          <p:nvPr/>
        </p:nvSpPr>
        <p:spPr>
          <a:xfrm>
            <a:off x="2529309" y="1572001"/>
            <a:ext cx="30383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Each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of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us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has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preferences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with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respect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to one director over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another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.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It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therefore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seemed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appropriate to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provide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a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further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indicator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regarding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this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aspect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. 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DA3A0B5-0B64-6DBB-578F-F6978AF74D3A}"/>
              </a:ext>
            </a:extLst>
          </p:cNvPr>
          <p:cNvSpPr txBox="1"/>
          <p:nvPr/>
        </p:nvSpPr>
        <p:spPr>
          <a:xfrm>
            <a:off x="2529309" y="4842794"/>
            <a:ext cx="303835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Each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of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us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has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preferences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with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respect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to a Production Company. </a:t>
            </a:r>
          </a:p>
          <a:p>
            <a:pPr algn="ctr"/>
            <a:r>
              <a:rPr lang="it-IT" dirty="0" err="1">
                <a:solidFill>
                  <a:schemeClr val="bg1"/>
                </a:solidFill>
              </a:rPr>
              <a:t>E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ach</a:t>
            </a:r>
            <a:r>
              <a:rPr lang="it-IT" sz="1800" dirty="0">
                <a:solidFill>
                  <a:schemeClr val="bg1"/>
                </a:solidFill>
                <a:effectLst/>
              </a:rPr>
              <a:t> of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us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has</a:t>
            </a:r>
            <a:r>
              <a:rPr lang="it-IT" sz="1800" dirty="0">
                <a:solidFill>
                  <a:schemeClr val="bg1"/>
                </a:solidFill>
                <a:effectLst/>
              </a:rPr>
              <a:t> the image of the Metro-Goldwyn-Mayer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lion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impressed</a:t>
            </a:r>
            <a:r>
              <a:rPr lang="it-IT" sz="1800" dirty="0">
                <a:solidFill>
                  <a:schemeClr val="bg1"/>
                </a:solidFill>
                <a:effectLst/>
              </a:rPr>
              <a:t> in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our</a:t>
            </a:r>
            <a:r>
              <a:rPr lang="it-IT" sz="1800" dirty="0">
                <a:solidFill>
                  <a:schemeClr val="bg1"/>
                </a:solidFill>
                <a:effectLst/>
              </a:rPr>
              <a:t> minds </a:t>
            </a:r>
            <a:endParaRPr lang="it-IT" dirty="0">
              <a:solidFill>
                <a:schemeClr val="bg1"/>
              </a:solidFill>
            </a:endParaRPr>
          </a:p>
          <a:p>
            <a:pPr algn="ctr"/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937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73859" y="3714568"/>
            <a:ext cx="609966" cy="613940"/>
          </a:xfrm>
          <a:prstGeom prst="rect">
            <a:avLst/>
          </a:prstGeom>
        </p:spPr>
      </p:pic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FC837135-F99E-EC32-585C-6E0AEAB40957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130708" y="2858028"/>
            <a:ext cx="9667893" cy="3658720"/>
          </a:xfrm>
          <a:prstGeom prst="rect">
            <a:avLst/>
          </a:prstGeom>
        </p:spPr>
      </p:pic>
      <p:pic>
        <p:nvPicPr>
          <p:cNvPr id="6" name="Immagine 5" descr="Immagine che contiene testo, esterni, neve, persona&#10;&#10;Descrizione generata automaticamente">
            <a:extLst>
              <a:ext uri="{FF2B5EF4-FFF2-40B4-BE49-F238E27FC236}">
                <a16:creationId xmlns:a16="http://schemas.microsoft.com/office/drawing/2014/main" id="{AC9B7734-E5D4-C759-BF5A-4B6DB9796FD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553746" y="3991351"/>
            <a:ext cx="985588" cy="1392074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503562D0-4E28-35A5-8FA3-3FFD64347B9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166954" y="5011045"/>
            <a:ext cx="372380" cy="37238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47B8D34-9DE5-8C10-AE93-73001E765615}"/>
              </a:ext>
            </a:extLst>
          </p:cNvPr>
          <p:cNvSpPr txBox="1"/>
          <p:nvPr/>
        </p:nvSpPr>
        <p:spPr>
          <a:xfrm>
            <a:off x="3305838" y="1606162"/>
            <a:ext cx="69332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It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is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therefore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possible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to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have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a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lot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of information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about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the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most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voted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titles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. Just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select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a vote in the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graph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to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have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access to the Platform on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which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the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title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is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present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, to the Title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itself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and to the IMDB Rating. 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31082455-DBF7-61B1-4BD5-1823C017EBBF}"/>
              </a:ext>
            </a:extLst>
          </p:cNvPr>
          <p:cNvSpPr/>
          <p:nvPr/>
        </p:nvSpPr>
        <p:spPr>
          <a:xfrm>
            <a:off x="5623787" y="616810"/>
            <a:ext cx="2297336" cy="6463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A6DE0DB-7232-ADA8-964C-2D710EADEF18}"/>
              </a:ext>
            </a:extLst>
          </p:cNvPr>
          <p:cNvSpPr txBox="1"/>
          <p:nvPr/>
        </p:nvSpPr>
        <p:spPr>
          <a:xfrm>
            <a:off x="5623787" y="616810"/>
            <a:ext cx="229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i="1" dirty="0" err="1">
                <a:solidFill>
                  <a:schemeClr val="bg1"/>
                </a:solidFill>
              </a:rPr>
              <a:t>What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about</a:t>
            </a:r>
            <a:r>
              <a:rPr lang="it-IT" b="1" i="1" dirty="0">
                <a:solidFill>
                  <a:schemeClr val="bg1"/>
                </a:solidFill>
              </a:rPr>
              <a:t> Ratings of Movies?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A2909FF9-E038-1C34-2EBE-5A62004EC5C7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172326" y="1706451"/>
            <a:ext cx="823041" cy="82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799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60B3CD5A-3D5D-9EAF-CA35-9F5A865FA1C1}"/>
              </a:ext>
            </a:extLst>
          </p:cNvPr>
          <p:cNvSpPr/>
          <p:nvPr/>
        </p:nvSpPr>
        <p:spPr>
          <a:xfrm>
            <a:off x="3061252" y="982765"/>
            <a:ext cx="7712765" cy="7236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90499" y="5474725"/>
            <a:ext cx="609966" cy="613940"/>
          </a:xfrm>
          <a:prstGeom prst="rect">
            <a:avLst/>
          </a:prstGeom>
        </p:spPr>
      </p:pic>
      <p:sp>
        <p:nvSpPr>
          <p:cNvPr id="53" name="Titolo 1">
            <a:extLst>
              <a:ext uri="{FF2B5EF4-FFF2-40B4-BE49-F238E27FC236}">
                <a16:creationId xmlns:a16="http://schemas.microsoft.com/office/drawing/2014/main" id="{81A88CFE-2369-EF22-C351-C96DBA0275EE}"/>
              </a:ext>
            </a:extLst>
          </p:cNvPr>
          <p:cNvSpPr txBox="1">
            <a:spLocks/>
          </p:cNvSpPr>
          <p:nvPr/>
        </p:nvSpPr>
        <p:spPr>
          <a:xfrm>
            <a:off x="2206966" y="3548620"/>
            <a:ext cx="4369165" cy="6268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it-IT" sz="1200" dirty="0">
              <a:solidFill>
                <a:schemeClr val="bg1"/>
              </a:solidFill>
              <a:latin typeface="Amasis MT Pro Medium" panose="020F0502020204030204" pitchFamily="34" charset="0"/>
              <a:cs typeface="Amasis MT Pro Medium" panose="020F0502020204030204" pitchFamily="34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C38E789-01D6-1FF8-D8CA-626B7A5DD57A}"/>
              </a:ext>
            </a:extLst>
          </p:cNvPr>
          <p:cNvSpPr txBox="1">
            <a:spLocks/>
          </p:cNvSpPr>
          <p:nvPr/>
        </p:nvSpPr>
        <p:spPr>
          <a:xfrm>
            <a:off x="4654366" y="250386"/>
            <a:ext cx="4369165" cy="6268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 err="1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Final</a:t>
            </a:r>
            <a:r>
              <a:rPr lang="it-IT" sz="24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 </a:t>
            </a:r>
            <a:r>
              <a:rPr lang="it-IT" sz="2400" dirty="0" err="1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Changes</a:t>
            </a:r>
            <a:endParaRPr lang="it-IT" sz="2400" dirty="0">
              <a:solidFill>
                <a:schemeClr val="bg1"/>
              </a:solidFill>
              <a:latin typeface="Amasis MT Pro Medium" panose="020F0502020204030204" pitchFamily="34" charset="0"/>
              <a:cs typeface="Amasis MT Pro Medium" panose="020F050202020403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9CB1119-E4B9-B5B4-A183-5A66A818F0B7}"/>
              </a:ext>
            </a:extLst>
          </p:cNvPr>
          <p:cNvSpPr txBox="1"/>
          <p:nvPr/>
        </p:nvSpPr>
        <p:spPr>
          <a:xfrm>
            <a:off x="2893671" y="1010751"/>
            <a:ext cx="7986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Accordingly</a:t>
            </a:r>
            <a:r>
              <a:rPr lang="it-IT" dirty="0">
                <a:solidFill>
                  <a:schemeClr val="bg1"/>
                </a:solidFill>
              </a:rPr>
              <a:t> to </a:t>
            </a:r>
            <a:r>
              <a:rPr lang="it-IT" dirty="0" err="1">
                <a:solidFill>
                  <a:schemeClr val="bg1"/>
                </a:solidFill>
              </a:rPr>
              <a:t>user’s</a:t>
            </a:r>
            <a:r>
              <a:rPr lang="it-IT" dirty="0">
                <a:solidFill>
                  <a:schemeClr val="bg1"/>
                </a:solidFill>
              </a:rPr>
              <a:t> opinions after Test, </a:t>
            </a:r>
            <a:r>
              <a:rPr lang="it-IT" dirty="0" err="1">
                <a:solidFill>
                  <a:schemeClr val="bg1"/>
                </a:solidFill>
              </a:rPr>
              <a:t>we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tried</a:t>
            </a:r>
            <a:r>
              <a:rPr lang="it-IT" dirty="0">
                <a:solidFill>
                  <a:schemeClr val="bg1"/>
                </a:solidFill>
              </a:rPr>
              <a:t> to </a:t>
            </a:r>
            <a:r>
              <a:rPr lang="it-IT" dirty="0" err="1">
                <a:solidFill>
                  <a:schemeClr val="bg1"/>
                </a:solidFill>
              </a:rPr>
              <a:t>improve</a:t>
            </a:r>
            <a:r>
              <a:rPr lang="it-IT" dirty="0">
                <a:solidFill>
                  <a:schemeClr val="bg1"/>
                </a:solidFill>
              </a:rPr>
              <a:t> the </a:t>
            </a:r>
            <a:r>
              <a:rPr lang="it-IT" dirty="0" err="1">
                <a:solidFill>
                  <a:schemeClr val="bg1"/>
                </a:solidFill>
              </a:rPr>
              <a:t>aesthetic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profile</a:t>
            </a:r>
            <a:r>
              <a:rPr lang="it-IT" dirty="0">
                <a:solidFill>
                  <a:schemeClr val="bg1"/>
                </a:solidFill>
              </a:rPr>
              <a:t> and </a:t>
            </a:r>
            <a:r>
              <a:rPr lang="it-IT" dirty="0" err="1">
                <a:solidFill>
                  <a:schemeClr val="bg1"/>
                </a:solidFill>
              </a:rPr>
              <a:t>we</a:t>
            </a:r>
            <a:r>
              <a:rPr lang="it-IT" dirty="0">
                <a:solidFill>
                  <a:schemeClr val="bg1"/>
                </a:solidFill>
              </a:rPr>
              <a:t> made the </a:t>
            </a:r>
            <a:r>
              <a:rPr lang="it-IT" dirty="0" err="1">
                <a:solidFill>
                  <a:schemeClr val="bg1"/>
                </a:solidFill>
              </a:rPr>
              <a:t>final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changes</a:t>
            </a:r>
            <a:r>
              <a:rPr lang="it-IT" dirty="0">
                <a:solidFill>
                  <a:schemeClr val="bg1"/>
                </a:solidFill>
              </a:rPr>
              <a:t>: 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5D549AD-72DE-8446-1346-5B874738B579}"/>
              </a:ext>
            </a:extLst>
          </p:cNvPr>
          <p:cNvSpPr txBox="1"/>
          <p:nvPr/>
        </p:nvSpPr>
        <p:spPr>
          <a:xfrm>
            <a:off x="2893671" y="3457340"/>
            <a:ext cx="79865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The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possibility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,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at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the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request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of users, to be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able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to filter the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titles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according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to the duration in order to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have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a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reference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based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on the time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available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to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watch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a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title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. </a:t>
            </a:r>
            <a:endParaRPr lang="it-IT" dirty="0">
              <a:solidFill>
                <a:schemeClr val="bg1"/>
              </a:solidFill>
              <a:effectLst/>
            </a:endParaRP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D39EB0E7-FD22-6BBF-23AE-26C836600CC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43365" y="3429000"/>
            <a:ext cx="385200" cy="3852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3C2E0AFB-7801-3BCC-242F-9EB0A46895F8}"/>
              </a:ext>
            </a:extLst>
          </p:cNvPr>
          <p:cNvSpPr txBox="1"/>
          <p:nvPr/>
        </p:nvSpPr>
        <p:spPr>
          <a:xfrm>
            <a:off x="2787485" y="4716847"/>
            <a:ext cx="7986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The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division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of dashboards by TV Shows and Movies in order to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get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dashboards more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understandable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.</a:t>
            </a:r>
            <a:endParaRPr lang="it-IT" dirty="0">
              <a:solidFill>
                <a:schemeClr val="bg1"/>
              </a:solidFill>
              <a:effectLst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825CA87-B604-74A0-F663-42E59334086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06485" y="4707156"/>
            <a:ext cx="3810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725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6DE40028-93BC-F068-FEF0-1E363336FA8B}"/>
              </a:ext>
            </a:extLst>
          </p:cNvPr>
          <p:cNvSpPr/>
          <p:nvPr/>
        </p:nvSpPr>
        <p:spPr>
          <a:xfrm>
            <a:off x="8694158" y="3749043"/>
            <a:ext cx="2442258" cy="2300782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32E36172-C682-1F85-2276-42AB28F0885E}"/>
              </a:ext>
            </a:extLst>
          </p:cNvPr>
          <p:cNvSpPr/>
          <p:nvPr/>
        </p:nvSpPr>
        <p:spPr>
          <a:xfrm>
            <a:off x="5661689" y="3787883"/>
            <a:ext cx="2442258" cy="23007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1AFD4BAA-FE12-15A1-A1BD-C47836010B95}"/>
              </a:ext>
            </a:extLst>
          </p:cNvPr>
          <p:cNvSpPr/>
          <p:nvPr/>
        </p:nvSpPr>
        <p:spPr>
          <a:xfrm>
            <a:off x="2743200" y="3787883"/>
            <a:ext cx="2442258" cy="2300782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 err="1">
                <a:solidFill>
                  <a:schemeClr val="bg1"/>
                </a:solidFill>
              </a:rPr>
              <a:t>Conclusions</a:t>
            </a:r>
            <a:endParaRPr lang="it-IT" sz="1400" b="1" i="1" u="sng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67127" y="6236675"/>
            <a:ext cx="609966" cy="61394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2EB6C69-21F2-5EDE-7A7A-F4C1E19EE1E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297622" y="1572001"/>
            <a:ext cx="1339200" cy="13392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B2731141-57C7-6A6D-6E24-463308CFF9C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054813" y="1418112"/>
            <a:ext cx="1720946" cy="159244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F49EF92-EA61-3359-095F-6E02899A0A75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213220" y="1562386"/>
            <a:ext cx="1339200" cy="13392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09606D7B-B32E-EBCC-E447-A2714F799EAA}"/>
              </a:ext>
            </a:extLst>
          </p:cNvPr>
          <p:cNvSpPr txBox="1"/>
          <p:nvPr/>
        </p:nvSpPr>
        <p:spPr>
          <a:xfrm>
            <a:off x="5758441" y="484143"/>
            <a:ext cx="259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i="1" dirty="0">
                <a:solidFill>
                  <a:schemeClr val="bg1"/>
                </a:solidFill>
              </a:rPr>
              <a:t>Your Subscription: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5FAF5E4-E8C6-F528-7821-56FE0EDAEEA9}"/>
              </a:ext>
            </a:extLst>
          </p:cNvPr>
          <p:cNvSpPr txBox="1"/>
          <p:nvPr/>
        </p:nvSpPr>
        <p:spPr>
          <a:xfrm>
            <a:off x="3425214" y="3091656"/>
            <a:ext cx="1084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chemeClr val="bg1"/>
                </a:solidFill>
              </a:rPr>
              <a:t>Netflix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001D772-1D65-4803-A047-3BC25FAC5E39}"/>
              </a:ext>
            </a:extLst>
          </p:cNvPr>
          <p:cNvSpPr txBox="1"/>
          <p:nvPr/>
        </p:nvSpPr>
        <p:spPr>
          <a:xfrm>
            <a:off x="5595889" y="3091656"/>
            <a:ext cx="291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chemeClr val="bg1"/>
                </a:solidFill>
              </a:rPr>
              <a:t>Amazon Prime Video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EEC535-704E-B2A8-4486-AE602C52ADDB}"/>
              </a:ext>
            </a:extLst>
          </p:cNvPr>
          <p:cNvSpPr txBox="1"/>
          <p:nvPr/>
        </p:nvSpPr>
        <p:spPr>
          <a:xfrm>
            <a:off x="9367495" y="3091657"/>
            <a:ext cx="1280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chemeClr val="bg1"/>
                </a:solidFill>
              </a:rPr>
              <a:t>Disney+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87F8327-9942-1564-B196-187DBA943BEB}"/>
              </a:ext>
            </a:extLst>
          </p:cNvPr>
          <p:cNvSpPr txBox="1"/>
          <p:nvPr/>
        </p:nvSpPr>
        <p:spPr>
          <a:xfrm>
            <a:off x="2846879" y="3924594"/>
            <a:ext cx="221285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 err="1">
                <a:solidFill>
                  <a:schemeClr val="bg1"/>
                </a:solidFill>
              </a:rPr>
              <a:t>It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is</a:t>
            </a:r>
            <a:r>
              <a:rPr lang="it-IT" sz="1600" dirty="0">
                <a:solidFill>
                  <a:schemeClr val="bg1"/>
                </a:solidFill>
              </a:rPr>
              <a:t> the </a:t>
            </a:r>
            <a:r>
              <a:rPr lang="it-IT" sz="1600" dirty="0" err="1">
                <a:solidFill>
                  <a:schemeClr val="bg1"/>
                </a:solidFill>
              </a:rPr>
              <a:t>most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suitable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platform</a:t>
            </a:r>
            <a:r>
              <a:rPr lang="it-IT" sz="1600" dirty="0">
                <a:solidFill>
                  <a:schemeClr val="bg1"/>
                </a:solidFill>
              </a:rPr>
              <a:t> for </a:t>
            </a:r>
            <a:r>
              <a:rPr lang="it-IT" sz="1600" dirty="0" err="1">
                <a:solidFill>
                  <a:schemeClr val="bg1"/>
                </a:solidFill>
              </a:rPr>
              <a:t>those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looking</a:t>
            </a:r>
            <a:r>
              <a:rPr lang="it-IT" sz="1600" dirty="0">
                <a:solidFill>
                  <a:schemeClr val="bg1"/>
                </a:solidFill>
              </a:rPr>
              <a:t> for a </a:t>
            </a:r>
            <a:r>
              <a:rPr lang="it-IT" sz="1600" dirty="0" err="1">
                <a:solidFill>
                  <a:schemeClr val="bg1"/>
                </a:solidFill>
              </a:rPr>
              <a:t>wider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catalog</a:t>
            </a:r>
            <a:r>
              <a:rPr lang="it-IT" sz="1600" dirty="0">
                <a:solidFill>
                  <a:schemeClr val="bg1"/>
                </a:solidFill>
              </a:rPr>
              <a:t> and </a:t>
            </a:r>
            <a:r>
              <a:rPr lang="it-IT" sz="1600" dirty="0" err="1">
                <a:solidFill>
                  <a:schemeClr val="bg1"/>
                </a:solidFill>
              </a:rPr>
              <a:t>proportionally</a:t>
            </a:r>
            <a:r>
              <a:rPr lang="it-IT" sz="1600" dirty="0">
                <a:solidFill>
                  <a:schemeClr val="bg1"/>
                </a:solidFill>
              </a:rPr>
              <a:t> more TV </a:t>
            </a:r>
            <a:r>
              <a:rPr lang="it-IT" sz="1600" dirty="0" err="1">
                <a:solidFill>
                  <a:schemeClr val="bg1"/>
                </a:solidFill>
              </a:rPr>
              <a:t>series</a:t>
            </a:r>
            <a:r>
              <a:rPr lang="it-IT" sz="1600" dirty="0">
                <a:solidFill>
                  <a:schemeClr val="bg1"/>
                </a:solidFill>
              </a:rPr>
              <a:t>, </a:t>
            </a:r>
            <a:r>
              <a:rPr lang="it-IT" sz="1600" dirty="0" err="1">
                <a:solidFill>
                  <a:schemeClr val="bg1"/>
                </a:solidFill>
              </a:rPr>
              <a:t>although</a:t>
            </a:r>
            <a:r>
              <a:rPr lang="it-IT" sz="1600" dirty="0">
                <a:solidFill>
                  <a:schemeClr val="bg1"/>
                </a:solidFill>
              </a:rPr>
              <a:t> the cost of the </a:t>
            </a:r>
            <a:r>
              <a:rPr lang="it-IT" sz="1600" dirty="0" err="1">
                <a:solidFill>
                  <a:schemeClr val="bg1"/>
                </a:solidFill>
              </a:rPr>
              <a:t>subscription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is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higher</a:t>
            </a:r>
            <a:r>
              <a:rPr lang="it-IT" sz="16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E53A689-FDCD-3073-B416-F7F4128A6B24}"/>
              </a:ext>
            </a:extLst>
          </p:cNvPr>
          <p:cNvSpPr txBox="1"/>
          <p:nvPr/>
        </p:nvSpPr>
        <p:spPr>
          <a:xfrm>
            <a:off x="5776391" y="3856260"/>
            <a:ext cx="22128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  <a:effectLst/>
              </a:rPr>
              <a:t>It</a:t>
            </a:r>
            <a:r>
              <a:rPr lang="it-IT" sz="1400" dirty="0">
                <a:solidFill>
                  <a:schemeClr val="bg1"/>
                </a:solidFill>
                <a:effectLst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is</a:t>
            </a:r>
            <a:r>
              <a:rPr lang="it-IT" sz="1400" dirty="0">
                <a:solidFill>
                  <a:schemeClr val="bg1"/>
                </a:solidFill>
                <a:effectLst/>
              </a:rPr>
              <a:t> the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platform</a:t>
            </a:r>
            <a:r>
              <a:rPr lang="it-IT" sz="1400" dirty="0">
                <a:solidFill>
                  <a:schemeClr val="bg1"/>
                </a:solidFill>
                <a:effectLst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that</a:t>
            </a:r>
            <a:r>
              <a:rPr lang="it-IT" sz="1400" dirty="0">
                <a:solidFill>
                  <a:schemeClr val="bg1"/>
                </a:solidFill>
                <a:effectLst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focuses</a:t>
            </a:r>
            <a:r>
              <a:rPr lang="it-IT" sz="1400" dirty="0">
                <a:solidFill>
                  <a:schemeClr val="bg1"/>
                </a:solidFill>
                <a:effectLst/>
              </a:rPr>
              <a:t> more on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arthouse</a:t>
            </a:r>
            <a:r>
              <a:rPr lang="it-IT" sz="1400" dirty="0">
                <a:solidFill>
                  <a:schemeClr val="bg1"/>
                </a:solidFill>
                <a:effectLst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films</a:t>
            </a:r>
            <a:r>
              <a:rPr lang="it-IT" sz="1400" dirty="0">
                <a:solidFill>
                  <a:schemeClr val="bg1"/>
                </a:solidFill>
                <a:effectLst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which</a:t>
            </a:r>
            <a:r>
              <a:rPr lang="it-IT" sz="1400" dirty="0">
                <a:solidFill>
                  <a:schemeClr val="bg1"/>
                </a:solidFill>
                <a:effectLst/>
              </a:rPr>
              <a:t>, in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fact</a:t>
            </a:r>
            <a:r>
              <a:rPr lang="it-IT" sz="1400" dirty="0">
                <a:solidFill>
                  <a:schemeClr val="bg1"/>
                </a:solidFill>
                <a:effectLst/>
              </a:rPr>
              <a:t>,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presents</a:t>
            </a:r>
            <a:r>
              <a:rPr lang="it-IT" sz="1400" dirty="0">
                <a:solidFill>
                  <a:schemeClr val="bg1"/>
                </a:solidFill>
                <a:effectLst/>
              </a:rPr>
              <a:t> more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titles</a:t>
            </a:r>
            <a:r>
              <a:rPr lang="it-IT" sz="1400" dirty="0">
                <a:solidFill>
                  <a:schemeClr val="bg1"/>
                </a:solidFill>
                <a:effectLst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awarded</a:t>
            </a:r>
            <a:r>
              <a:rPr lang="it-IT" sz="1400" dirty="0">
                <a:solidFill>
                  <a:schemeClr val="bg1"/>
                </a:solidFill>
                <a:effectLst/>
              </a:rPr>
              <a:t> by the Top 250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compiled</a:t>
            </a:r>
            <a:r>
              <a:rPr lang="it-IT" sz="1400" dirty="0">
                <a:solidFill>
                  <a:schemeClr val="bg1"/>
                </a:solidFill>
                <a:effectLst/>
              </a:rPr>
              <a:t> by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IMDb</a:t>
            </a:r>
            <a:r>
              <a:rPr lang="it-IT" sz="1400" dirty="0">
                <a:solidFill>
                  <a:schemeClr val="bg1"/>
                </a:solidFill>
                <a:effectLst/>
              </a:rPr>
              <a:t>.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5D9ECE6-7F10-E97D-C1B6-49504D5874CF}"/>
              </a:ext>
            </a:extLst>
          </p:cNvPr>
          <p:cNvSpPr txBox="1"/>
          <p:nvPr/>
        </p:nvSpPr>
        <p:spPr>
          <a:xfrm>
            <a:off x="8694158" y="3867650"/>
            <a:ext cx="24301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It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is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the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platform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in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which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there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are more Classic and Animation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films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,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but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also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the one with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fewer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titles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in the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catalog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among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the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three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platforms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.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607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 err="1">
                <a:solidFill>
                  <a:schemeClr val="bg1"/>
                </a:solidFill>
              </a:rPr>
              <a:t>Conclusions</a:t>
            </a:r>
            <a:endParaRPr lang="it-IT" sz="1400" b="1" i="1" u="sng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87087" y="6244060"/>
            <a:ext cx="609966" cy="613940"/>
          </a:xfrm>
          <a:prstGeom prst="rect">
            <a:avLst/>
          </a:prstGeom>
        </p:spPr>
      </p:pic>
      <p:sp>
        <p:nvSpPr>
          <p:cNvPr id="53" name="Titolo 1">
            <a:extLst>
              <a:ext uri="{FF2B5EF4-FFF2-40B4-BE49-F238E27FC236}">
                <a16:creationId xmlns:a16="http://schemas.microsoft.com/office/drawing/2014/main" id="{81A88CFE-2369-EF22-C351-C96DBA0275EE}"/>
              </a:ext>
            </a:extLst>
          </p:cNvPr>
          <p:cNvSpPr txBox="1">
            <a:spLocks/>
          </p:cNvSpPr>
          <p:nvPr/>
        </p:nvSpPr>
        <p:spPr>
          <a:xfrm>
            <a:off x="2206966" y="3548620"/>
            <a:ext cx="4369165" cy="6268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it-IT" sz="1200" dirty="0">
              <a:solidFill>
                <a:schemeClr val="bg1"/>
              </a:solidFill>
              <a:latin typeface="Amasis MT Pro Medium" panose="020F0502020204030204" pitchFamily="34" charset="0"/>
              <a:cs typeface="Amasis MT Pro Medium" panose="020F0502020204030204" pitchFamily="34" charset="0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DB5D5545-E7DB-4807-E2A9-60FF77168C4F}"/>
              </a:ext>
            </a:extLst>
          </p:cNvPr>
          <p:cNvSpPr txBox="1">
            <a:spLocks/>
          </p:cNvSpPr>
          <p:nvPr/>
        </p:nvSpPr>
        <p:spPr>
          <a:xfrm>
            <a:off x="4877290" y="2925823"/>
            <a:ext cx="4369165" cy="6268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Thanks for </a:t>
            </a:r>
            <a:r>
              <a:rPr lang="it-IT" sz="2400" dirty="0" err="1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your</a:t>
            </a:r>
            <a:r>
              <a:rPr lang="it-IT" sz="24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 </a:t>
            </a:r>
            <a:r>
              <a:rPr lang="it-IT" sz="2400" dirty="0" err="1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Attention</a:t>
            </a:r>
            <a:r>
              <a:rPr lang="it-IT" sz="24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991FF8A-078A-AB95-B728-F98EA740939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2245" y="6244059"/>
            <a:ext cx="458567" cy="45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077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 err="1">
                <a:solidFill>
                  <a:schemeClr val="bg1"/>
                </a:solidFill>
              </a:rPr>
              <a:t>Conclusions</a:t>
            </a:r>
            <a:endParaRPr lang="it-IT" sz="1400" b="1" i="1" u="sng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87087" y="6244060"/>
            <a:ext cx="609966" cy="613940"/>
          </a:xfrm>
          <a:prstGeom prst="rect">
            <a:avLst/>
          </a:prstGeom>
        </p:spPr>
      </p:pic>
      <p:sp>
        <p:nvSpPr>
          <p:cNvPr id="53" name="Titolo 1">
            <a:extLst>
              <a:ext uri="{FF2B5EF4-FFF2-40B4-BE49-F238E27FC236}">
                <a16:creationId xmlns:a16="http://schemas.microsoft.com/office/drawing/2014/main" id="{81A88CFE-2369-EF22-C351-C96DBA0275EE}"/>
              </a:ext>
            </a:extLst>
          </p:cNvPr>
          <p:cNvSpPr txBox="1">
            <a:spLocks/>
          </p:cNvSpPr>
          <p:nvPr/>
        </p:nvSpPr>
        <p:spPr>
          <a:xfrm>
            <a:off x="2206966" y="3548620"/>
            <a:ext cx="4369165" cy="6268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it-IT" sz="1200" dirty="0">
              <a:solidFill>
                <a:schemeClr val="bg1"/>
              </a:solidFill>
              <a:latin typeface="Amasis MT Pro Medium" panose="020F0502020204030204" pitchFamily="34" charset="0"/>
              <a:cs typeface="Amasis MT Pro Medium" panose="020F0502020204030204" pitchFamily="34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C38E789-01D6-1FF8-D8CA-626B7A5DD57A}"/>
              </a:ext>
            </a:extLst>
          </p:cNvPr>
          <p:cNvSpPr txBox="1">
            <a:spLocks/>
          </p:cNvSpPr>
          <p:nvPr/>
        </p:nvSpPr>
        <p:spPr>
          <a:xfrm>
            <a:off x="4654366" y="250386"/>
            <a:ext cx="4369165" cy="6268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Sources: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CA11E61-4ABD-1207-B8B9-A3BE6A276E22}"/>
              </a:ext>
            </a:extLst>
          </p:cNvPr>
          <p:cNvSpPr txBox="1"/>
          <p:nvPr/>
        </p:nvSpPr>
        <p:spPr>
          <a:xfrm>
            <a:off x="2390000" y="1048769"/>
            <a:ext cx="909099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Dataset Netflix: 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https://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www.kaggle.com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/datasets/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shivamb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netflix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- shows </a:t>
            </a:r>
            <a:endParaRPr lang="it-IT" dirty="0"/>
          </a:p>
          <a:p>
            <a:endParaRPr lang="it-IT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Dataset Disney+: 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https://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www.kaggle.com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/datasets/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shivamb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disney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- movies-and-tv-shows </a:t>
            </a:r>
            <a:endParaRPr lang="it-IT" dirty="0"/>
          </a:p>
          <a:p>
            <a:endParaRPr lang="it-IT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Dataset Amazon Prime Video: 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https://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www.kaggle.com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/datasets/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shivamb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amazon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- prime-movies-and-tv-shows </a:t>
            </a:r>
            <a:endParaRPr lang="it-IT" dirty="0"/>
          </a:p>
          <a:p>
            <a:endParaRPr lang="it-IT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Dataset </a:t>
            </a:r>
            <a:r>
              <a:rPr lang="it-IT" dirty="0" err="1">
                <a:solidFill>
                  <a:schemeClr val="bg1"/>
                </a:solidFill>
              </a:rPr>
              <a:t>IMDb</a:t>
            </a:r>
            <a:r>
              <a:rPr lang="it-IT" dirty="0">
                <a:solidFill>
                  <a:schemeClr val="bg1"/>
                </a:solidFill>
              </a:rPr>
              <a:t>: 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https://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www.kaggle.com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/datasets/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yehorkorzh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/</a:t>
            </a:r>
            <a:r>
              <a:rPr lang="it-IT" sz="1800" dirty="0" err="1">
                <a:solidFill>
                  <a:srgbClr val="0000FF"/>
                </a:solidFill>
                <a:effectLst/>
                <a:latin typeface="AmasisMTPro"/>
              </a:rPr>
              <a:t>imdb</a:t>
            </a:r>
            <a:r>
              <a:rPr lang="it-IT" sz="1800" dirty="0">
                <a:solidFill>
                  <a:srgbClr val="0000FF"/>
                </a:solidFill>
                <a:effectLst/>
                <a:latin typeface="AmasisMTPro"/>
              </a:rPr>
              <a:t>- top-250-movies </a:t>
            </a:r>
            <a:endParaRPr lang="it-IT" dirty="0"/>
          </a:p>
          <a:p>
            <a:endParaRPr lang="it-IT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dirty="0" err="1">
                <a:solidFill>
                  <a:schemeClr val="bg1"/>
                </a:solidFill>
              </a:rPr>
              <a:t>Further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informations</a:t>
            </a:r>
            <a:r>
              <a:rPr lang="it-IT" dirty="0">
                <a:solidFill>
                  <a:schemeClr val="bg1"/>
                </a:solidFill>
              </a:rPr>
              <a:t> are </a:t>
            </a:r>
            <a:r>
              <a:rPr lang="it-IT" dirty="0" err="1">
                <a:solidFill>
                  <a:schemeClr val="bg1"/>
                </a:solidFill>
              </a:rPr>
              <a:t>collected</a:t>
            </a:r>
            <a:r>
              <a:rPr lang="it-IT" dirty="0">
                <a:solidFill>
                  <a:schemeClr val="bg1"/>
                </a:solidFill>
              </a:rPr>
              <a:t> from </a:t>
            </a:r>
            <a:r>
              <a:rPr lang="it-IT" dirty="0" err="1">
                <a:solidFill>
                  <a:schemeClr val="bg1"/>
                </a:solidFill>
              </a:rPr>
              <a:t>JustWatch</a:t>
            </a:r>
            <a:r>
              <a:rPr lang="it-IT" dirty="0">
                <a:solidFill>
                  <a:schemeClr val="bg1"/>
                </a:solidFill>
              </a:rPr>
              <a:t>: https://</a:t>
            </a:r>
            <a:r>
              <a:rPr lang="it-IT" dirty="0" err="1">
                <a:solidFill>
                  <a:schemeClr val="bg1"/>
                </a:solidFill>
              </a:rPr>
              <a:t>www.justwatch.com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321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6DE40028-93BC-F068-FEF0-1E363336FA8B}"/>
              </a:ext>
            </a:extLst>
          </p:cNvPr>
          <p:cNvSpPr/>
          <p:nvPr/>
        </p:nvSpPr>
        <p:spPr>
          <a:xfrm>
            <a:off x="8694158" y="3749043"/>
            <a:ext cx="2442258" cy="2300782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32E36172-C682-1F85-2276-42AB28F0885E}"/>
              </a:ext>
            </a:extLst>
          </p:cNvPr>
          <p:cNvSpPr/>
          <p:nvPr/>
        </p:nvSpPr>
        <p:spPr>
          <a:xfrm>
            <a:off x="5661689" y="3787883"/>
            <a:ext cx="2442258" cy="23007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1AFD4BAA-FE12-15A1-A1BD-C47836010B95}"/>
              </a:ext>
            </a:extLst>
          </p:cNvPr>
          <p:cNvSpPr/>
          <p:nvPr/>
        </p:nvSpPr>
        <p:spPr>
          <a:xfrm>
            <a:off x="2743200" y="3787883"/>
            <a:ext cx="2442258" cy="2300782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694237"/>
              </p:ext>
            </p:extLst>
          </p:nvPr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409515" y="1111142"/>
            <a:ext cx="609966" cy="61394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2EB6C69-21F2-5EDE-7A7A-F4C1E19EE1E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297622" y="1572001"/>
            <a:ext cx="1339200" cy="13392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B2731141-57C7-6A6D-6E24-463308CFF9C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054813" y="1418112"/>
            <a:ext cx="1720946" cy="159244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F49EF92-EA61-3359-095F-6E02899A0A75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213220" y="1562386"/>
            <a:ext cx="1339200" cy="13392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09606D7B-B32E-EBCC-E447-A2714F799EAA}"/>
              </a:ext>
            </a:extLst>
          </p:cNvPr>
          <p:cNvSpPr txBox="1"/>
          <p:nvPr/>
        </p:nvSpPr>
        <p:spPr>
          <a:xfrm>
            <a:off x="6102958" y="521100"/>
            <a:ext cx="1559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i="1" dirty="0">
                <a:solidFill>
                  <a:schemeClr val="bg1"/>
                </a:solidFill>
              </a:rPr>
              <a:t>Your Apps: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5FAF5E4-E8C6-F528-7821-56FE0EDAEEA9}"/>
              </a:ext>
            </a:extLst>
          </p:cNvPr>
          <p:cNvSpPr txBox="1"/>
          <p:nvPr/>
        </p:nvSpPr>
        <p:spPr>
          <a:xfrm>
            <a:off x="3425214" y="3091656"/>
            <a:ext cx="1084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chemeClr val="bg1"/>
                </a:solidFill>
              </a:rPr>
              <a:t>Netflix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001D772-1D65-4803-A047-3BC25FAC5E39}"/>
              </a:ext>
            </a:extLst>
          </p:cNvPr>
          <p:cNvSpPr txBox="1"/>
          <p:nvPr/>
        </p:nvSpPr>
        <p:spPr>
          <a:xfrm>
            <a:off x="5595889" y="3091656"/>
            <a:ext cx="291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chemeClr val="bg1"/>
                </a:solidFill>
              </a:rPr>
              <a:t>Amazon Prime Video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EEC535-704E-B2A8-4486-AE602C52ADDB}"/>
              </a:ext>
            </a:extLst>
          </p:cNvPr>
          <p:cNvSpPr txBox="1"/>
          <p:nvPr/>
        </p:nvSpPr>
        <p:spPr>
          <a:xfrm>
            <a:off x="9367495" y="3091657"/>
            <a:ext cx="1280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chemeClr val="bg1"/>
                </a:solidFill>
              </a:rPr>
              <a:t>Disney+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87F8327-9942-1564-B196-187DBA943BEB}"/>
              </a:ext>
            </a:extLst>
          </p:cNvPr>
          <p:cNvSpPr txBox="1"/>
          <p:nvPr/>
        </p:nvSpPr>
        <p:spPr>
          <a:xfrm>
            <a:off x="2860794" y="3867650"/>
            <a:ext cx="2212853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chemeClr val="bg1"/>
                </a:solidFill>
                <a:effectLst/>
              </a:rPr>
              <a:t>Netflix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is</a:t>
            </a:r>
            <a:r>
              <a:rPr lang="it-IT" sz="1400" dirty="0">
                <a:solidFill>
                  <a:schemeClr val="bg1"/>
                </a:solidFill>
                <a:effectLst/>
              </a:rPr>
              <a:t> a US company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active</a:t>
            </a:r>
            <a:r>
              <a:rPr lang="it-IT" sz="1400" dirty="0">
                <a:solidFill>
                  <a:schemeClr val="bg1"/>
                </a:solidFill>
                <a:effectLst/>
              </a:rPr>
              <a:t> in the streaming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distribution</a:t>
            </a:r>
            <a:r>
              <a:rPr lang="it-IT" sz="1400" dirty="0">
                <a:solidFill>
                  <a:schemeClr val="bg1"/>
                </a:solidFill>
                <a:effectLst/>
              </a:rPr>
              <a:t> of movies,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television</a:t>
            </a:r>
            <a:r>
              <a:rPr lang="it-IT" sz="1400" dirty="0">
                <a:solidFill>
                  <a:schemeClr val="bg1"/>
                </a:solidFill>
                <a:effectLst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series</a:t>
            </a:r>
            <a:r>
              <a:rPr lang="it-IT" sz="1400" dirty="0">
                <a:solidFill>
                  <a:schemeClr val="bg1"/>
                </a:solidFill>
                <a:effectLst/>
              </a:rPr>
              <a:t> and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other</a:t>
            </a:r>
            <a:r>
              <a:rPr lang="it-IT" sz="1400" dirty="0">
                <a:solidFill>
                  <a:schemeClr val="bg1"/>
                </a:solidFill>
                <a:effectLst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paid</a:t>
            </a:r>
            <a:r>
              <a:rPr lang="it-IT" sz="1400" dirty="0">
                <a:solidFill>
                  <a:schemeClr val="bg1"/>
                </a:solidFill>
                <a:effectLst/>
              </a:rPr>
              <a:t> entertainment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content</a:t>
            </a:r>
            <a:r>
              <a:rPr lang="it-IT" sz="1400" dirty="0">
                <a:solidFill>
                  <a:schemeClr val="bg1"/>
                </a:solidFill>
                <a:effectLst/>
              </a:rPr>
              <a:t> via the Internet.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It</a:t>
            </a:r>
            <a:r>
              <a:rPr lang="it-IT" sz="1400" dirty="0">
                <a:solidFill>
                  <a:schemeClr val="bg1"/>
                </a:solidFill>
                <a:effectLst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was</a:t>
            </a:r>
            <a:r>
              <a:rPr lang="it-IT" sz="1400" dirty="0">
                <a:solidFill>
                  <a:schemeClr val="bg1"/>
                </a:solidFill>
                <a:effectLst/>
              </a:rPr>
              <a:t>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founded</a:t>
            </a:r>
            <a:r>
              <a:rPr lang="it-IT" sz="1400" dirty="0">
                <a:solidFill>
                  <a:schemeClr val="bg1"/>
                </a:solidFill>
                <a:effectLst/>
              </a:rPr>
              <a:t> by Reed Hastings and Marc Randolph on August 29, 1997, in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Scotts</a:t>
            </a:r>
            <a:r>
              <a:rPr lang="it-IT" sz="1400" dirty="0">
                <a:solidFill>
                  <a:schemeClr val="bg1"/>
                </a:solidFill>
                <a:effectLst/>
              </a:rPr>
              <a:t> Valley, California. </a:t>
            </a:r>
            <a:endParaRPr lang="it-IT" sz="1400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E53A689-FDCD-3073-B416-F7F4128A6B24}"/>
              </a:ext>
            </a:extLst>
          </p:cNvPr>
          <p:cNvSpPr txBox="1"/>
          <p:nvPr/>
        </p:nvSpPr>
        <p:spPr>
          <a:xfrm>
            <a:off x="5776392" y="3867650"/>
            <a:ext cx="221285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chemeClr val="bg1"/>
                </a:solidFill>
                <a:effectLst/>
              </a:rPr>
              <a:t>Amazon Prime Video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is</a:t>
            </a:r>
            <a:r>
              <a:rPr lang="it-IT" sz="1400" dirty="0">
                <a:solidFill>
                  <a:schemeClr val="bg1"/>
                </a:solidFill>
                <a:effectLst/>
              </a:rPr>
              <a:t> a US video-on-demand service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owned</a:t>
            </a:r>
            <a:r>
              <a:rPr lang="it-IT" sz="1400" dirty="0">
                <a:solidFill>
                  <a:schemeClr val="bg1"/>
                </a:solidFill>
                <a:effectLst/>
              </a:rPr>
              <a:t> by the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Amazon.com</a:t>
            </a:r>
            <a:r>
              <a:rPr lang="it-IT" sz="1400" dirty="0">
                <a:solidFill>
                  <a:schemeClr val="bg1"/>
                </a:solidFill>
                <a:effectLst/>
              </a:rPr>
              <a:t> company.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Founded</a:t>
            </a:r>
            <a:r>
              <a:rPr lang="it-IT" sz="1400" dirty="0">
                <a:solidFill>
                  <a:schemeClr val="bg1"/>
                </a:solidFill>
                <a:effectLst/>
              </a:rPr>
              <a:t> by Valeria Salazar in Seattle, 7 </a:t>
            </a:r>
            <a:r>
              <a:rPr lang="it-IT" sz="1400" dirty="0" err="1">
                <a:solidFill>
                  <a:schemeClr val="bg1"/>
                </a:solidFill>
                <a:effectLst/>
              </a:rPr>
              <a:t>September</a:t>
            </a:r>
            <a:r>
              <a:rPr lang="it-IT" sz="1400" dirty="0">
                <a:solidFill>
                  <a:schemeClr val="bg1"/>
                </a:solidFill>
                <a:effectLst/>
              </a:rPr>
              <a:t> 2006. </a:t>
            </a:r>
            <a:endParaRPr lang="it-IT" sz="1400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5D9ECE6-7F10-E97D-C1B6-49504D5874CF}"/>
              </a:ext>
            </a:extLst>
          </p:cNvPr>
          <p:cNvSpPr txBox="1"/>
          <p:nvPr/>
        </p:nvSpPr>
        <p:spPr>
          <a:xfrm>
            <a:off x="8694158" y="3867650"/>
            <a:ext cx="2430158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Disney+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is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an American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subscription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video-on-demand over-the-top streaming service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owned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and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operated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by the Disney Entertainment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division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of The Walt Disney Company. </a:t>
            </a:r>
            <a:r>
              <a:rPr lang="it-IT" sz="1400" dirty="0" err="1">
                <a:solidFill>
                  <a:schemeClr val="bg1"/>
                </a:solidFill>
                <a:effectLst/>
                <a:latin typeface="AmasisMTPro"/>
              </a:rPr>
              <a:t>Founded</a:t>
            </a:r>
            <a:r>
              <a:rPr lang="it-IT" sz="1400" dirty="0">
                <a:solidFill>
                  <a:schemeClr val="bg1"/>
                </a:solidFill>
                <a:effectLst/>
                <a:latin typeface="AmasisMTPro"/>
              </a:rPr>
              <a:t> in 2019. </a:t>
            </a:r>
            <a:endParaRPr lang="it-IT" sz="1400" dirty="0">
              <a:solidFill>
                <a:schemeClr val="bg1"/>
              </a:solidFill>
            </a:endParaRPr>
          </a:p>
          <a:p>
            <a:pPr algn="just"/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985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6DE40028-93BC-F068-FEF0-1E363336FA8B}"/>
              </a:ext>
            </a:extLst>
          </p:cNvPr>
          <p:cNvSpPr/>
          <p:nvPr/>
        </p:nvSpPr>
        <p:spPr>
          <a:xfrm>
            <a:off x="8694158" y="3749043"/>
            <a:ext cx="2442258" cy="2300782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32E36172-C682-1F85-2276-42AB28F0885E}"/>
              </a:ext>
            </a:extLst>
          </p:cNvPr>
          <p:cNvSpPr/>
          <p:nvPr/>
        </p:nvSpPr>
        <p:spPr>
          <a:xfrm>
            <a:off x="5693432" y="3787883"/>
            <a:ext cx="2442258" cy="23007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1AFD4BAA-FE12-15A1-A1BD-C47836010B95}"/>
              </a:ext>
            </a:extLst>
          </p:cNvPr>
          <p:cNvSpPr/>
          <p:nvPr/>
        </p:nvSpPr>
        <p:spPr>
          <a:xfrm>
            <a:off x="2743200" y="3787883"/>
            <a:ext cx="2442258" cy="2300782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99456" y="1126870"/>
            <a:ext cx="609966" cy="61394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2EB6C69-21F2-5EDE-7A7A-F4C1E19EE1E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297622" y="1572001"/>
            <a:ext cx="1339200" cy="13392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B2731141-57C7-6A6D-6E24-463308CFF9C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054813" y="1418112"/>
            <a:ext cx="1720946" cy="159244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F49EF92-EA61-3359-095F-6E02899A0A75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213220" y="1562386"/>
            <a:ext cx="1339200" cy="13392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09606D7B-B32E-EBCC-E447-A2714F799EAA}"/>
              </a:ext>
            </a:extLst>
          </p:cNvPr>
          <p:cNvSpPr txBox="1"/>
          <p:nvPr/>
        </p:nvSpPr>
        <p:spPr>
          <a:xfrm>
            <a:off x="6102958" y="521100"/>
            <a:ext cx="1559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i="1" dirty="0">
                <a:solidFill>
                  <a:schemeClr val="bg1"/>
                </a:solidFill>
              </a:rPr>
              <a:t>Your Apps: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5FAF5E4-E8C6-F528-7821-56FE0EDAEEA9}"/>
              </a:ext>
            </a:extLst>
          </p:cNvPr>
          <p:cNvSpPr txBox="1"/>
          <p:nvPr/>
        </p:nvSpPr>
        <p:spPr>
          <a:xfrm>
            <a:off x="3425214" y="3091656"/>
            <a:ext cx="1084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chemeClr val="bg1"/>
                </a:solidFill>
              </a:rPr>
              <a:t>Netflix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001D772-1D65-4803-A047-3BC25FAC5E39}"/>
              </a:ext>
            </a:extLst>
          </p:cNvPr>
          <p:cNvSpPr txBox="1"/>
          <p:nvPr/>
        </p:nvSpPr>
        <p:spPr>
          <a:xfrm>
            <a:off x="5595889" y="3091656"/>
            <a:ext cx="291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chemeClr val="bg1"/>
                </a:solidFill>
              </a:rPr>
              <a:t>Amazon Prime Video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EEC535-704E-B2A8-4486-AE602C52ADDB}"/>
              </a:ext>
            </a:extLst>
          </p:cNvPr>
          <p:cNvSpPr txBox="1"/>
          <p:nvPr/>
        </p:nvSpPr>
        <p:spPr>
          <a:xfrm>
            <a:off x="9367495" y="3091657"/>
            <a:ext cx="1280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chemeClr val="bg1"/>
                </a:solidFill>
              </a:rPr>
              <a:t>Disney+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07877D1-5865-7132-EF82-F9852DD06FCB}"/>
              </a:ext>
            </a:extLst>
          </p:cNvPr>
          <p:cNvSpPr txBox="1"/>
          <p:nvPr/>
        </p:nvSpPr>
        <p:spPr>
          <a:xfrm>
            <a:off x="3213300" y="4070516"/>
            <a:ext cx="1388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i="1" u="sng" dirty="0">
                <a:solidFill>
                  <a:schemeClr val="bg1"/>
                </a:solidFill>
              </a:rPr>
              <a:t>220</a:t>
            </a:r>
            <a:r>
              <a:rPr lang="it-IT" i="1" dirty="0">
                <a:solidFill>
                  <a:schemeClr val="bg1"/>
                </a:solidFill>
              </a:rPr>
              <a:t> </a:t>
            </a:r>
            <a:r>
              <a:rPr lang="it-IT" i="1" dirty="0" err="1">
                <a:solidFill>
                  <a:schemeClr val="bg1"/>
                </a:solidFill>
              </a:rPr>
              <a:t>Millions</a:t>
            </a:r>
            <a:r>
              <a:rPr lang="it-IT" i="1" dirty="0">
                <a:solidFill>
                  <a:schemeClr val="bg1"/>
                </a:solidFill>
              </a:rPr>
              <a:t> </a:t>
            </a:r>
            <a:r>
              <a:rPr lang="it-IT" i="1" dirty="0" err="1">
                <a:solidFill>
                  <a:schemeClr val="bg1"/>
                </a:solidFill>
              </a:rPr>
              <a:t>Subscribers</a:t>
            </a:r>
            <a:endParaRPr lang="it-IT" i="1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6EB603D-1DF0-B496-655B-2DF2E8E2079A}"/>
              </a:ext>
            </a:extLst>
          </p:cNvPr>
          <p:cNvSpPr txBox="1"/>
          <p:nvPr/>
        </p:nvSpPr>
        <p:spPr>
          <a:xfrm>
            <a:off x="9221247" y="4070516"/>
            <a:ext cx="1388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i="1" u="sng" dirty="0">
                <a:solidFill>
                  <a:schemeClr val="bg1"/>
                </a:solidFill>
              </a:rPr>
              <a:t>221</a:t>
            </a:r>
            <a:r>
              <a:rPr lang="it-IT" i="1" dirty="0">
                <a:solidFill>
                  <a:schemeClr val="bg1"/>
                </a:solidFill>
              </a:rPr>
              <a:t> </a:t>
            </a:r>
            <a:r>
              <a:rPr lang="it-IT" i="1" dirty="0" err="1">
                <a:solidFill>
                  <a:schemeClr val="bg1"/>
                </a:solidFill>
              </a:rPr>
              <a:t>Millions</a:t>
            </a:r>
            <a:r>
              <a:rPr lang="it-IT" i="1" dirty="0">
                <a:solidFill>
                  <a:schemeClr val="bg1"/>
                </a:solidFill>
              </a:rPr>
              <a:t> </a:t>
            </a:r>
            <a:r>
              <a:rPr lang="it-IT" i="1" dirty="0" err="1">
                <a:solidFill>
                  <a:schemeClr val="bg1"/>
                </a:solidFill>
              </a:rPr>
              <a:t>Subscribers</a:t>
            </a:r>
            <a:endParaRPr lang="it-IT" i="1" dirty="0">
              <a:solidFill>
                <a:schemeClr val="bg1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58CD291-9D95-0D6F-99F7-546EB4564EA5}"/>
              </a:ext>
            </a:extLst>
          </p:cNvPr>
          <p:cNvSpPr txBox="1"/>
          <p:nvPr/>
        </p:nvSpPr>
        <p:spPr>
          <a:xfrm>
            <a:off x="6148976" y="4070516"/>
            <a:ext cx="1388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i="1" u="sng" dirty="0">
                <a:solidFill>
                  <a:schemeClr val="bg1"/>
                </a:solidFill>
              </a:rPr>
              <a:t>175</a:t>
            </a:r>
            <a:r>
              <a:rPr lang="it-IT" i="1" dirty="0">
                <a:solidFill>
                  <a:schemeClr val="bg1"/>
                </a:solidFill>
              </a:rPr>
              <a:t> </a:t>
            </a:r>
            <a:r>
              <a:rPr lang="it-IT" i="1" dirty="0" err="1">
                <a:solidFill>
                  <a:schemeClr val="bg1"/>
                </a:solidFill>
              </a:rPr>
              <a:t>Millions</a:t>
            </a:r>
            <a:r>
              <a:rPr lang="it-IT" i="1" dirty="0">
                <a:solidFill>
                  <a:schemeClr val="bg1"/>
                </a:solidFill>
              </a:rPr>
              <a:t> </a:t>
            </a:r>
            <a:r>
              <a:rPr lang="it-IT" i="1" dirty="0" err="1">
                <a:solidFill>
                  <a:schemeClr val="bg1"/>
                </a:solidFill>
              </a:rPr>
              <a:t>Subscribers</a:t>
            </a:r>
            <a:endParaRPr lang="it-IT" i="1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7965E52-1785-FDE3-E46B-BEB3E02EA393}"/>
              </a:ext>
            </a:extLst>
          </p:cNvPr>
          <p:cNvSpPr txBox="1"/>
          <p:nvPr/>
        </p:nvSpPr>
        <p:spPr>
          <a:xfrm>
            <a:off x="2914147" y="5408863"/>
            <a:ext cx="210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0" i="0" u="sng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17,99€ per </a:t>
            </a:r>
            <a:r>
              <a:rPr lang="it-IT" b="0" i="0" u="sng" strike="noStrike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Months</a:t>
            </a:r>
            <a:endParaRPr lang="it-IT" u="sng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A50DBAD-4812-F3E5-B25C-E22F1AFB723D}"/>
              </a:ext>
            </a:extLst>
          </p:cNvPr>
          <p:cNvSpPr txBox="1"/>
          <p:nvPr/>
        </p:nvSpPr>
        <p:spPr>
          <a:xfrm>
            <a:off x="5889628" y="5400774"/>
            <a:ext cx="2049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0" i="0" u="sng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8,99€ per </a:t>
            </a:r>
            <a:r>
              <a:rPr lang="it-IT" b="0" i="0" u="sng" strike="noStrike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Months</a:t>
            </a:r>
            <a:endParaRPr lang="it-IT" u="sng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4C2F24C8-3F9E-AA67-83EF-E9CCF970139B}"/>
              </a:ext>
            </a:extLst>
          </p:cNvPr>
          <p:cNvSpPr txBox="1"/>
          <p:nvPr/>
        </p:nvSpPr>
        <p:spPr>
          <a:xfrm>
            <a:off x="8907736" y="5397485"/>
            <a:ext cx="2015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0" u="sng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4,99</a:t>
            </a:r>
            <a:r>
              <a:rPr lang="it-IT" b="0" i="0" u="sng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€ per </a:t>
            </a:r>
            <a:r>
              <a:rPr lang="it-IT" b="0" i="0" u="sng" strike="noStrike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Months</a:t>
            </a:r>
            <a:endParaRPr lang="it-IT" u="sng" dirty="0"/>
          </a:p>
        </p:txBody>
      </p:sp>
    </p:spTree>
    <p:extLst>
      <p:ext uri="{BB962C8B-B14F-4D97-AF65-F5344CB8AC3E}">
        <p14:creationId xmlns:p14="http://schemas.microsoft.com/office/powerpoint/2010/main" val="244171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54991602-8FE1-C96C-3DCC-F45A9C62AC8C}"/>
              </a:ext>
            </a:extLst>
          </p:cNvPr>
          <p:cNvSpPr/>
          <p:nvPr/>
        </p:nvSpPr>
        <p:spPr>
          <a:xfrm>
            <a:off x="2624011" y="1418112"/>
            <a:ext cx="8888336" cy="2135211"/>
          </a:xfrm>
          <a:prstGeom prst="round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75905" y="2026514"/>
            <a:ext cx="609966" cy="61394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3A37413-A4EA-6DAE-FD8E-C81A3E14552B}"/>
              </a:ext>
            </a:extLst>
          </p:cNvPr>
          <p:cNvSpPr txBox="1">
            <a:spLocks/>
          </p:cNvSpPr>
          <p:nvPr/>
        </p:nvSpPr>
        <p:spPr>
          <a:xfrm>
            <a:off x="4883596" y="513722"/>
            <a:ext cx="4369165" cy="6268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4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So, where should I </a:t>
            </a:r>
            <a:r>
              <a:rPr lang="it-IT" sz="2400" dirty="0" err="1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Subscribe</a:t>
            </a:r>
            <a:r>
              <a:rPr lang="it-IT" sz="24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?</a:t>
            </a: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BD23B076-5787-B592-A293-EAB8C1AEB31C}"/>
              </a:ext>
            </a:extLst>
          </p:cNvPr>
          <p:cNvSpPr txBox="1">
            <a:spLocks/>
          </p:cNvSpPr>
          <p:nvPr/>
        </p:nvSpPr>
        <p:spPr>
          <a:xfrm>
            <a:off x="2730443" y="2235892"/>
            <a:ext cx="8427552" cy="17573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sz="2000" dirty="0">
              <a:solidFill>
                <a:schemeClr val="bg1"/>
              </a:solidFill>
              <a:latin typeface="Amasis MT Pro Medium" panose="020F0502020204030204" pitchFamily="34" charset="0"/>
              <a:cs typeface="Amasis MT Pro Medium" panose="020F050202020403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BBADFCE-0046-B064-F4F7-F35369B6B7F5}"/>
              </a:ext>
            </a:extLst>
          </p:cNvPr>
          <p:cNvSpPr txBox="1"/>
          <p:nvPr/>
        </p:nvSpPr>
        <p:spPr>
          <a:xfrm>
            <a:off x="2806269" y="1572001"/>
            <a:ext cx="82758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Browsing the web, </a:t>
            </a:r>
            <a:r>
              <a:rPr lang="it-IT" dirty="0" err="1">
                <a:solidFill>
                  <a:schemeClr val="bg1"/>
                </a:solidFill>
              </a:rPr>
              <a:t>we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realized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that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there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is</a:t>
            </a:r>
            <a:r>
              <a:rPr lang="it-IT" dirty="0">
                <a:solidFill>
                  <a:schemeClr val="bg1"/>
                </a:solidFill>
              </a:rPr>
              <a:t> no </a:t>
            </a:r>
            <a:r>
              <a:rPr lang="it-IT" dirty="0" err="1">
                <a:solidFill>
                  <a:schemeClr val="bg1"/>
                </a:solidFill>
              </a:rPr>
              <a:t>effective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method</a:t>
            </a:r>
            <a:r>
              <a:rPr lang="it-IT" dirty="0">
                <a:solidFill>
                  <a:schemeClr val="bg1"/>
                </a:solidFill>
              </a:rPr>
              <a:t> to compare the </a:t>
            </a:r>
            <a:r>
              <a:rPr lang="it-IT" dirty="0" err="1">
                <a:solidFill>
                  <a:schemeClr val="bg1"/>
                </a:solidFill>
              </a:rPr>
              <a:t>three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platforms</a:t>
            </a:r>
            <a:r>
              <a:rPr lang="it-IT" dirty="0">
                <a:solidFill>
                  <a:schemeClr val="bg1"/>
                </a:solidFill>
              </a:rPr>
              <a:t>, so </a:t>
            </a:r>
            <a:r>
              <a:rPr lang="it-IT" dirty="0" err="1">
                <a:solidFill>
                  <a:schemeClr val="bg1"/>
                </a:solidFill>
              </a:rPr>
              <a:t>we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asked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ourselves</a:t>
            </a:r>
            <a:r>
              <a:rPr lang="it-IT" dirty="0">
                <a:solidFill>
                  <a:schemeClr val="bg1"/>
                </a:solidFill>
              </a:rPr>
              <a:t> the following </a:t>
            </a:r>
            <a:r>
              <a:rPr lang="it-IT" dirty="0" err="1">
                <a:solidFill>
                  <a:schemeClr val="bg1"/>
                </a:solidFill>
              </a:rPr>
              <a:t>question</a:t>
            </a:r>
            <a:r>
              <a:rPr lang="it-IT" dirty="0">
                <a:solidFill>
                  <a:schemeClr val="bg1"/>
                </a:solidFill>
              </a:rPr>
              <a:t>: </a:t>
            </a:r>
          </a:p>
          <a:p>
            <a:pPr algn="ctr"/>
            <a:endParaRPr lang="it-IT" dirty="0">
              <a:solidFill>
                <a:schemeClr val="bg1"/>
              </a:solidFill>
            </a:endParaRPr>
          </a:p>
          <a:p>
            <a:pPr algn="ctr"/>
            <a:r>
              <a:rPr lang="it-IT" i="1" u="sng" dirty="0">
                <a:solidFill>
                  <a:schemeClr val="bg1"/>
                </a:solidFill>
              </a:rPr>
              <a:t>"How can </a:t>
            </a:r>
            <a:r>
              <a:rPr lang="it-IT" i="1" u="sng" dirty="0" err="1">
                <a:solidFill>
                  <a:schemeClr val="bg1"/>
                </a:solidFill>
              </a:rPr>
              <a:t>we</a:t>
            </a:r>
            <a:r>
              <a:rPr lang="it-IT" i="1" u="sng" dirty="0">
                <a:solidFill>
                  <a:schemeClr val="bg1"/>
                </a:solidFill>
              </a:rPr>
              <a:t> create a </a:t>
            </a:r>
            <a:r>
              <a:rPr lang="it-IT" i="1" u="sng" dirty="0" err="1">
                <a:solidFill>
                  <a:schemeClr val="bg1"/>
                </a:solidFill>
              </a:rPr>
              <a:t>comparison</a:t>
            </a:r>
            <a:r>
              <a:rPr lang="it-IT" i="1" u="sng" dirty="0">
                <a:solidFill>
                  <a:schemeClr val="bg1"/>
                </a:solidFill>
              </a:rPr>
              <a:t> </a:t>
            </a:r>
            <a:r>
              <a:rPr lang="it-IT" i="1" u="sng" dirty="0" err="1">
                <a:solidFill>
                  <a:schemeClr val="bg1"/>
                </a:solidFill>
              </a:rPr>
              <a:t>method</a:t>
            </a:r>
            <a:r>
              <a:rPr lang="it-IT" i="1" u="sng" dirty="0">
                <a:solidFill>
                  <a:schemeClr val="bg1"/>
                </a:solidFill>
              </a:rPr>
              <a:t> </a:t>
            </a:r>
            <a:r>
              <a:rPr lang="it-IT" i="1" u="sng" dirty="0" err="1">
                <a:solidFill>
                  <a:schemeClr val="bg1"/>
                </a:solidFill>
              </a:rPr>
              <a:t>between</a:t>
            </a:r>
            <a:r>
              <a:rPr lang="it-IT" i="1" u="sng" dirty="0">
                <a:solidFill>
                  <a:schemeClr val="bg1"/>
                </a:solidFill>
              </a:rPr>
              <a:t> the </a:t>
            </a:r>
            <a:r>
              <a:rPr lang="it-IT" i="1" u="sng" dirty="0" err="1">
                <a:solidFill>
                  <a:schemeClr val="bg1"/>
                </a:solidFill>
              </a:rPr>
              <a:t>three</a:t>
            </a:r>
            <a:r>
              <a:rPr lang="it-IT" i="1" u="sng" dirty="0">
                <a:solidFill>
                  <a:schemeClr val="bg1"/>
                </a:solidFill>
              </a:rPr>
              <a:t> </a:t>
            </a:r>
            <a:r>
              <a:rPr lang="it-IT" i="1" u="sng" dirty="0" err="1">
                <a:solidFill>
                  <a:schemeClr val="bg1"/>
                </a:solidFill>
              </a:rPr>
              <a:t>platforms</a:t>
            </a:r>
            <a:r>
              <a:rPr lang="it-IT" i="1" u="sng" dirty="0">
                <a:solidFill>
                  <a:schemeClr val="bg1"/>
                </a:solidFill>
              </a:rPr>
              <a:t> to </a:t>
            </a:r>
            <a:r>
              <a:rPr lang="it-IT" i="1" u="sng" dirty="0" err="1">
                <a:solidFill>
                  <a:schemeClr val="bg1"/>
                </a:solidFill>
              </a:rPr>
              <a:t>provide</a:t>
            </a:r>
            <a:r>
              <a:rPr lang="it-IT" i="1" u="sng" dirty="0">
                <a:solidFill>
                  <a:schemeClr val="bg1"/>
                </a:solidFill>
              </a:rPr>
              <a:t> a </a:t>
            </a:r>
            <a:r>
              <a:rPr lang="it-IT" i="1" u="sng" dirty="0" err="1">
                <a:solidFill>
                  <a:schemeClr val="bg1"/>
                </a:solidFill>
              </a:rPr>
              <a:t>potential</a:t>
            </a:r>
            <a:r>
              <a:rPr lang="it-IT" i="1" u="sng" dirty="0">
                <a:solidFill>
                  <a:schemeClr val="bg1"/>
                </a:solidFill>
              </a:rPr>
              <a:t> customer with </a:t>
            </a:r>
            <a:r>
              <a:rPr lang="it-IT" i="1" u="sng" dirty="0" err="1">
                <a:solidFill>
                  <a:schemeClr val="bg1"/>
                </a:solidFill>
              </a:rPr>
              <a:t>all</a:t>
            </a:r>
            <a:r>
              <a:rPr lang="it-IT" i="1" u="sng" dirty="0">
                <a:solidFill>
                  <a:schemeClr val="bg1"/>
                </a:solidFill>
              </a:rPr>
              <a:t> the information </a:t>
            </a:r>
            <a:r>
              <a:rPr lang="it-IT" i="1" u="sng" dirty="0" err="1">
                <a:solidFill>
                  <a:schemeClr val="bg1"/>
                </a:solidFill>
              </a:rPr>
              <a:t>they</a:t>
            </a:r>
            <a:r>
              <a:rPr lang="it-IT" i="1" u="sng" dirty="0">
                <a:solidFill>
                  <a:schemeClr val="bg1"/>
                </a:solidFill>
              </a:rPr>
              <a:t> </a:t>
            </a:r>
            <a:r>
              <a:rPr lang="it-IT" i="1" u="sng" dirty="0" err="1">
                <a:solidFill>
                  <a:schemeClr val="bg1"/>
                </a:solidFill>
              </a:rPr>
              <a:t>need</a:t>
            </a:r>
            <a:r>
              <a:rPr lang="it-IT" i="1" u="sng" dirty="0">
                <a:solidFill>
                  <a:schemeClr val="bg1"/>
                </a:solidFill>
              </a:rPr>
              <a:t> in a </a:t>
            </a:r>
            <a:r>
              <a:rPr lang="it-IT" i="1" u="sng" dirty="0" err="1">
                <a:solidFill>
                  <a:schemeClr val="bg1"/>
                </a:solidFill>
              </a:rPr>
              <a:t>simple</a:t>
            </a:r>
            <a:r>
              <a:rPr lang="it-IT" i="1" u="sng" dirty="0">
                <a:solidFill>
                  <a:schemeClr val="bg1"/>
                </a:solidFill>
              </a:rPr>
              <a:t> and intuitive way to </a:t>
            </a:r>
            <a:r>
              <a:rPr lang="it-IT" i="1" u="sng" dirty="0" err="1">
                <a:solidFill>
                  <a:schemeClr val="bg1"/>
                </a:solidFill>
              </a:rPr>
              <a:t>subscribe</a:t>
            </a:r>
            <a:r>
              <a:rPr lang="it-IT" i="1" u="sng" dirty="0">
                <a:solidFill>
                  <a:schemeClr val="bg1"/>
                </a:solidFill>
              </a:rPr>
              <a:t> to a service?".</a:t>
            </a:r>
          </a:p>
          <a:p>
            <a:pPr algn="ctr"/>
            <a:endParaRPr lang="it-IT" i="1" u="sng" dirty="0">
              <a:solidFill>
                <a:schemeClr val="bg1"/>
              </a:solidFill>
            </a:endParaRPr>
          </a:p>
          <a:p>
            <a:pPr algn="ctr"/>
            <a:endParaRPr lang="it-IT" dirty="0">
              <a:solidFill>
                <a:schemeClr val="bg1"/>
              </a:solidFill>
            </a:endParaRPr>
          </a:p>
          <a:p>
            <a:pPr algn="ctr"/>
            <a:endParaRPr lang="it-IT" dirty="0">
              <a:solidFill>
                <a:schemeClr val="bg1"/>
              </a:solidFill>
            </a:endParaRPr>
          </a:p>
          <a:p>
            <a:pPr algn="ctr"/>
            <a:r>
              <a:rPr lang="it-IT" b="1" i="1" dirty="0">
                <a:solidFill>
                  <a:schemeClr val="bg1"/>
                </a:solidFill>
              </a:rPr>
              <a:t>Create </a:t>
            </a:r>
            <a:r>
              <a:rPr lang="it-IT" b="1" i="1" dirty="0" err="1">
                <a:solidFill>
                  <a:schemeClr val="bg1"/>
                </a:solidFill>
              </a:rPr>
              <a:t>simple</a:t>
            </a:r>
            <a:r>
              <a:rPr lang="it-IT" b="1" i="1" dirty="0">
                <a:solidFill>
                  <a:schemeClr val="bg1"/>
                </a:solidFill>
              </a:rPr>
              <a:t> and intuitive </a:t>
            </a:r>
            <a:r>
              <a:rPr lang="it-IT" b="1" i="1" dirty="0" err="1">
                <a:solidFill>
                  <a:schemeClr val="bg1"/>
                </a:solidFill>
              </a:rPr>
              <a:t>infographics</a:t>
            </a:r>
            <a:r>
              <a:rPr lang="it-IT" b="1" i="1" dirty="0">
                <a:solidFill>
                  <a:schemeClr val="bg1"/>
                </a:solidFill>
              </a:rPr>
              <a:t> to </a:t>
            </a:r>
            <a:r>
              <a:rPr lang="it-IT" b="1" i="1" dirty="0" err="1">
                <a:solidFill>
                  <a:schemeClr val="bg1"/>
                </a:solidFill>
              </a:rPr>
              <a:t>let</a:t>
            </a:r>
            <a:r>
              <a:rPr lang="it-IT" b="1" i="1" dirty="0">
                <a:solidFill>
                  <a:schemeClr val="bg1"/>
                </a:solidFill>
              </a:rPr>
              <a:t> the user decide </a:t>
            </a:r>
            <a:r>
              <a:rPr lang="it-IT" b="1" i="1" dirty="0" err="1">
                <a:solidFill>
                  <a:schemeClr val="bg1"/>
                </a:solidFill>
              </a:rPr>
              <a:t>which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platform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is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most</a:t>
            </a:r>
            <a:r>
              <a:rPr lang="it-IT" b="1" i="1" dirty="0">
                <a:solidFill>
                  <a:schemeClr val="bg1"/>
                </a:solidFill>
              </a:rPr>
              <a:t> appropriate for </a:t>
            </a:r>
            <a:r>
              <a:rPr lang="it-IT" b="1" i="1" dirty="0" err="1">
                <a:solidFill>
                  <a:schemeClr val="bg1"/>
                </a:solidFill>
              </a:rPr>
              <a:t>his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tastes</a:t>
            </a:r>
            <a:r>
              <a:rPr lang="it-IT" b="1" i="1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222432F2-7119-9711-B2A8-EE5264FA4FE2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292771" y="5212332"/>
            <a:ext cx="1313986" cy="1313986"/>
          </a:xfrm>
          <a:prstGeom prst="rect">
            <a:avLst/>
          </a:prstGeom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80E51502-550B-4C52-F911-F8C9A9A924C5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160177" y="5223492"/>
            <a:ext cx="1313986" cy="1356984"/>
          </a:xfrm>
          <a:prstGeom prst="rect">
            <a:avLst/>
          </a:prstGeom>
        </p:spPr>
      </p:pic>
      <p:pic>
        <p:nvPicPr>
          <p:cNvPr id="31" name="Immagine 30">
            <a:extLst>
              <a:ext uri="{FF2B5EF4-FFF2-40B4-BE49-F238E27FC236}">
                <a16:creationId xmlns:a16="http://schemas.microsoft.com/office/drawing/2014/main" id="{A67E99EC-1C14-5C3D-8EAC-B438D30A4927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425365" y="5136367"/>
            <a:ext cx="1654792" cy="1531234"/>
          </a:xfrm>
          <a:prstGeom prst="rect">
            <a:avLst/>
          </a:prstGeom>
        </p:spPr>
      </p:pic>
      <p:pic>
        <p:nvPicPr>
          <p:cNvPr id="36" name="Immagine 35" descr="Immagine che contiene testo, cielo notturno&#10;&#10;Descrizione generata automaticamente">
            <a:extLst>
              <a:ext uri="{FF2B5EF4-FFF2-40B4-BE49-F238E27FC236}">
                <a16:creationId xmlns:a16="http://schemas.microsoft.com/office/drawing/2014/main" id="{5B25BA32-4CF2-9526-C983-A60F4064463C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03028" y="838774"/>
            <a:ext cx="8509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116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416241" y="2815169"/>
            <a:ext cx="609966" cy="61394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85B62F43-A394-B264-2030-AA8876A3F337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168811" y="623878"/>
            <a:ext cx="1280691" cy="128069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86377A5-7EB3-D1EA-712E-213C99131E75}"/>
              </a:ext>
            </a:extLst>
          </p:cNvPr>
          <p:cNvSpPr txBox="1"/>
          <p:nvPr/>
        </p:nvSpPr>
        <p:spPr>
          <a:xfrm>
            <a:off x="4907666" y="623878"/>
            <a:ext cx="58452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In order to make </a:t>
            </a:r>
            <a:r>
              <a:rPr lang="it-IT" dirty="0" err="1">
                <a:solidFill>
                  <a:schemeClr val="bg1"/>
                </a:solidFill>
              </a:rPr>
              <a:t>this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possible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we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get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b="1" i="1" u="sng" dirty="0">
                <a:solidFill>
                  <a:schemeClr val="bg1"/>
                </a:solidFill>
              </a:rPr>
              <a:t>3 Datasets</a:t>
            </a:r>
            <a:r>
              <a:rPr lang="it-IT" dirty="0">
                <a:solidFill>
                  <a:schemeClr val="bg1"/>
                </a:solidFill>
              </a:rPr>
              <a:t> of Information from the </a:t>
            </a:r>
            <a:r>
              <a:rPr lang="it-IT" dirty="0" err="1">
                <a:solidFill>
                  <a:schemeClr val="bg1"/>
                </a:solidFill>
              </a:rPr>
              <a:t>three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Platforms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containing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all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informations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about</a:t>
            </a:r>
            <a:r>
              <a:rPr lang="it-IT" dirty="0">
                <a:solidFill>
                  <a:schemeClr val="bg1"/>
                </a:solidFill>
              </a:rPr>
              <a:t> the </a:t>
            </a:r>
            <a:r>
              <a:rPr lang="it-IT" dirty="0" err="1">
                <a:solidFill>
                  <a:schemeClr val="bg1"/>
                </a:solidFill>
              </a:rPr>
              <a:t>Titles</a:t>
            </a:r>
            <a:r>
              <a:rPr lang="it-IT" dirty="0">
                <a:solidFill>
                  <a:schemeClr val="bg1"/>
                </a:solidFill>
              </a:rPr>
              <a:t> in </a:t>
            </a:r>
            <a:r>
              <a:rPr lang="it-IT" dirty="0" err="1">
                <a:solidFill>
                  <a:schemeClr val="bg1"/>
                </a:solidFill>
              </a:rPr>
              <a:t>their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respective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Catalogue</a:t>
            </a:r>
            <a:r>
              <a:rPr lang="it-IT" dirty="0">
                <a:solidFill>
                  <a:schemeClr val="bg1"/>
                </a:solidFill>
              </a:rPr>
              <a:t> (</a:t>
            </a:r>
            <a:r>
              <a:rPr lang="it-IT" dirty="0" err="1">
                <a:solidFill>
                  <a:schemeClr val="bg1"/>
                </a:solidFill>
              </a:rPr>
              <a:t>such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as</a:t>
            </a:r>
            <a:r>
              <a:rPr lang="it-IT" dirty="0">
                <a:solidFill>
                  <a:schemeClr val="bg1"/>
                </a:solidFill>
              </a:rPr>
              <a:t> Release </a:t>
            </a:r>
            <a:r>
              <a:rPr lang="it-IT" dirty="0" err="1">
                <a:solidFill>
                  <a:schemeClr val="bg1"/>
                </a:solidFill>
              </a:rPr>
              <a:t>Year</a:t>
            </a:r>
            <a:r>
              <a:rPr lang="it-IT" dirty="0">
                <a:solidFill>
                  <a:schemeClr val="bg1"/>
                </a:solidFill>
              </a:rPr>
              <a:t>, Director, </a:t>
            </a:r>
            <a:r>
              <a:rPr lang="it-IT" dirty="0" err="1">
                <a:solidFill>
                  <a:schemeClr val="bg1"/>
                </a:solidFill>
              </a:rPr>
              <a:t>Nationality</a:t>
            </a:r>
            <a:r>
              <a:rPr lang="it-IT" dirty="0">
                <a:solidFill>
                  <a:schemeClr val="bg1"/>
                </a:solidFill>
              </a:rPr>
              <a:t>, Production, etc.)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CDF675-AFFA-61F2-F5FA-C98C95B700EB}"/>
              </a:ext>
            </a:extLst>
          </p:cNvPr>
          <p:cNvSpPr txBox="1"/>
          <p:nvPr/>
        </p:nvSpPr>
        <p:spPr>
          <a:xfrm>
            <a:off x="4930544" y="2815169"/>
            <a:ext cx="58452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To </a:t>
            </a:r>
            <a:r>
              <a:rPr lang="it-IT" dirty="0" err="1">
                <a:solidFill>
                  <a:schemeClr val="bg1"/>
                </a:solidFill>
              </a:rPr>
              <a:t>have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further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informations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about</a:t>
            </a:r>
            <a:r>
              <a:rPr lang="it-IT" dirty="0">
                <a:solidFill>
                  <a:schemeClr val="bg1"/>
                </a:solidFill>
              </a:rPr>
              <a:t> the Ratings of </a:t>
            </a:r>
            <a:r>
              <a:rPr lang="it-IT" dirty="0" err="1">
                <a:solidFill>
                  <a:schemeClr val="bg1"/>
                </a:solidFill>
              </a:rPr>
              <a:t>these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Titles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we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get</a:t>
            </a:r>
            <a:r>
              <a:rPr lang="it-IT" dirty="0">
                <a:solidFill>
                  <a:schemeClr val="bg1"/>
                </a:solidFill>
              </a:rPr>
              <a:t> the </a:t>
            </a:r>
            <a:r>
              <a:rPr lang="it-IT" b="1" i="1" u="sng" dirty="0">
                <a:solidFill>
                  <a:schemeClr val="bg1"/>
                </a:solidFill>
              </a:rPr>
              <a:t>IMDB Dataset </a:t>
            </a:r>
          </a:p>
          <a:p>
            <a:pPr algn="ctr"/>
            <a:r>
              <a:rPr lang="it-IT" dirty="0" err="1">
                <a:solidFill>
                  <a:schemeClr val="bg1"/>
                </a:solidFill>
              </a:rPr>
              <a:t>containing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all</a:t>
            </a:r>
            <a:r>
              <a:rPr lang="it-IT" dirty="0">
                <a:solidFill>
                  <a:schemeClr val="bg1"/>
                </a:solidFill>
              </a:rPr>
              <a:t> Ratings from users to </a:t>
            </a:r>
            <a:r>
              <a:rPr lang="it-IT" dirty="0" err="1">
                <a:solidFill>
                  <a:schemeClr val="bg1"/>
                </a:solidFill>
              </a:rPr>
              <a:t>that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Titles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4A68A5A1-542F-3805-A67F-90741EE5D905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089877" y="2634797"/>
            <a:ext cx="1324241" cy="132424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EDC325F-0CE5-4EA2-148C-93EF82E5B1F1}"/>
              </a:ext>
            </a:extLst>
          </p:cNvPr>
          <p:cNvSpPr txBox="1"/>
          <p:nvPr/>
        </p:nvSpPr>
        <p:spPr>
          <a:xfrm>
            <a:off x="4930544" y="4950516"/>
            <a:ext cx="5845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In order to facilitate the work for </a:t>
            </a:r>
            <a:r>
              <a:rPr lang="it-IT" dirty="0" err="1">
                <a:solidFill>
                  <a:schemeClr val="bg1"/>
                </a:solidFill>
              </a:rPr>
              <a:t>us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we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b="1" i="1" u="sng" dirty="0" err="1">
                <a:solidFill>
                  <a:schemeClr val="bg1"/>
                </a:solidFill>
              </a:rPr>
              <a:t>merged</a:t>
            </a:r>
            <a:r>
              <a:rPr lang="it-IT" b="1" i="1" u="sng" dirty="0">
                <a:solidFill>
                  <a:schemeClr val="bg1"/>
                </a:solidFill>
              </a:rPr>
              <a:t> Databases </a:t>
            </a:r>
            <a:r>
              <a:rPr lang="it-IT" dirty="0">
                <a:solidFill>
                  <a:schemeClr val="bg1"/>
                </a:solidFill>
              </a:rPr>
              <a:t>on </a:t>
            </a:r>
            <a:r>
              <a:rPr lang="it-IT" b="1" i="1" dirty="0">
                <a:solidFill>
                  <a:schemeClr val="bg1"/>
                </a:solidFill>
              </a:rPr>
              <a:t>Python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obtaining</a:t>
            </a:r>
            <a:r>
              <a:rPr lang="it-IT" dirty="0">
                <a:solidFill>
                  <a:schemeClr val="bg1"/>
                </a:solidFill>
              </a:rPr>
              <a:t> one </a:t>
            </a:r>
            <a:r>
              <a:rPr lang="it-IT" dirty="0" err="1">
                <a:solidFill>
                  <a:schemeClr val="bg1"/>
                </a:solidFill>
              </a:rPr>
              <a:t>including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all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informations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we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need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76450D46-D044-9C32-B76D-C5E966E6676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47745" y="4603775"/>
            <a:ext cx="1245307" cy="135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315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4DF8BC6-AB84-256A-3244-5910D437DA4F}"/>
              </a:ext>
            </a:extLst>
          </p:cNvPr>
          <p:cNvSpPr/>
          <p:nvPr/>
        </p:nvSpPr>
        <p:spPr>
          <a:xfrm>
            <a:off x="1983825" y="1418112"/>
            <a:ext cx="9787628" cy="15710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73859" y="3714568"/>
            <a:ext cx="609966" cy="61394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559D609E-9D34-50E8-A126-F4C56B82D78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043636" y="3358213"/>
            <a:ext cx="7941275" cy="3078886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9F9022F8-1B1C-6E60-540D-61483DD00AA6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307324" y="4584526"/>
            <a:ext cx="1244834" cy="177833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EED1867-44A1-DC15-E32D-ABF7FDBE5BC9}"/>
              </a:ext>
            </a:extLst>
          </p:cNvPr>
          <p:cNvSpPr txBox="1"/>
          <p:nvPr/>
        </p:nvSpPr>
        <p:spPr>
          <a:xfrm>
            <a:off x="2956869" y="982765"/>
            <a:ext cx="7755039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>
                <a:solidFill>
                  <a:schemeClr val="bg1"/>
                </a:solidFill>
                <a:effectLst/>
              </a:rPr>
              <a:t>The first dashboard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was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generated</a:t>
            </a:r>
            <a:r>
              <a:rPr lang="it-IT" sz="1800" dirty="0">
                <a:solidFill>
                  <a:schemeClr val="bg1"/>
                </a:solidFill>
                <a:effectLst/>
              </a:rPr>
              <a:t> by filtering by Platform,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Type</a:t>
            </a:r>
            <a:r>
              <a:rPr lang="it-IT" sz="1800" dirty="0">
                <a:solidFill>
                  <a:schemeClr val="bg1"/>
                </a:solidFill>
                <a:effectLst/>
              </a:rPr>
              <a:t>,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Genre</a:t>
            </a:r>
            <a:r>
              <a:rPr lang="it-IT" sz="1800" dirty="0">
                <a:solidFill>
                  <a:schemeClr val="bg1"/>
                </a:solidFill>
                <a:effectLst/>
              </a:rPr>
              <a:t> and Title. </a:t>
            </a:r>
          </a:p>
          <a:p>
            <a:pPr algn="ctr"/>
            <a:endParaRPr lang="it-IT" dirty="0">
              <a:solidFill>
                <a:schemeClr val="bg1"/>
              </a:solidFill>
            </a:endParaRPr>
          </a:p>
          <a:p>
            <a:pPr algn="ctr"/>
            <a:r>
              <a:rPr lang="it-IT" sz="1600" dirty="0" err="1">
                <a:solidFill>
                  <a:schemeClr val="bg1"/>
                </a:solidFill>
                <a:effectLst/>
              </a:rPr>
              <a:t>This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very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simple</a:t>
            </a:r>
            <a:r>
              <a:rPr lang="it-IT" sz="1600" dirty="0">
                <a:solidFill>
                  <a:schemeClr val="bg1"/>
                </a:solidFill>
                <a:effectLst/>
              </a:rPr>
              <a:t> and intuitive dashboard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allows</a:t>
            </a:r>
            <a:r>
              <a:rPr lang="it-IT" sz="1600" dirty="0">
                <a:solidFill>
                  <a:schemeClr val="bg1"/>
                </a:solidFill>
                <a:effectLst/>
              </a:rPr>
              <a:t> the user to be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able</a:t>
            </a:r>
            <a:r>
              <a:rPr lang="it-IT" sz="1600" dirty="0">
                <a:solidFill>
                  <a:schemeClr val="bg1"/>
                </a:solidFill>
                <a:effectLst/>
              </a:rPr>
              <a:t> to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select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very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specifically</a:t>
            </a:r>
            <a:r>
              <a:rPr lang="it-IT" sz="1600" dirty="0">
                <a:solidFill>
                  <a:schemeClr val="bg1"/>
                </a:solidFill>
                <a:effectLst/>
              </a:rPr>
              <a:t> the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main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type</a:t>
            </a:r>
            <a:r>
              <a:rPr lang="it-IT" sz="1600" dirty="0">
                <a:solidFill>
                  <a:schemeClr val="bg1"/>
                </a:solidFill>
                <a:effectLst/>
              </a:rPr>
              <a:t> of filters to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obtain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relevant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titles</a:t>
            </a:r>
            <a:r>
              <a:rPr lang="it-IT" sz="1600" dirty="0">
                <a:solidFill>
                  <a:schemeClr val="bg1"/>
                </a:solidFill>
                <a:effectLst/>
              </a:rPr>
              <a:t>. </a:t>
            </a:r>
          </a:p>
          <a:p>
            <a:pPr algn="ctr"/>
            <a:endParaRPr lang="it-IT" sz="1600" dirty="0">
              <a:solidFill>
                <a:schemeClr val="bg1"/>
              </a:solidFill>
            </a:endParaRPr>
          </a:p>
          <a:p>
            <a:pPr algn="ctr"/>
            <a:r>
              <a:rPr lang="it-IT" sz="1600" dirty="0">
                <a:solidFill>
                  <a:schemeClr val="bg1"/>
                </a:solidFill>
                <a:effectLst/>
              </a:rPr>
              <a:t>The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main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purpose</a:t>
            </a:r>
            <a:r>
              <a:rPr lang="it-IT" sz="1600" dirty="0">
                <a:solidFill>
                  <a:schemeClr val="bg1"/>
                </a:solidFill>
                <a:effectLst/>
              </a:rPr>
              <a:t> of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this</a:t>
            </a:r>
            <a:r>
              <a:rPr lang="it-IT" sz="1600" dirty="0">
                <a:solidFill>
                  <a:schemeClr val="bg1"/>
                </a:solidFill>
                <a:effectLst/>
              </a:rPr>
              <a:t> dashboard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is</a:t>
            </a:r>
            <a:r>
              <a:rPr lang="it-IT" sz="1600" dirty="0">
                <a:solidFill>
                  <a:schemeClr val="bg1"/>
                </a:solidFill>
                <a:effectLst/>
              </a:rPr>
              <a:t> first to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route</a:t>
            </a:r>
            <a:r>
              <a:rPr lang="it-IT" sz="1600" dirty="0">
                <a:solidFill>
                  <a:schemeClr val="bg1"/>
                </a:solidFill>
                <a:effectLst/>
              </a:rPr>
              <a:t> the user to precise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titles</a:t>
            </a:r>
            <a:r>
              <a:rPr lang="it-IT" sz="1600" dirty="0">
                <a:solidFill>
                  <a:schemeClr val="bg1"/>
                </a:solidFill>
                <a:effectLst/>
              </a:rPr>
              <a:t> so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that</a:t>
            </a:r>
            <a:r>
              <a:rPr lang="it-IT" sz="1600" dirty="0">
                <a:solidFill>
                  <a:schemeClr val="bg1"/>
                </a:solidFill>
                <a:effectLst/>
              </a:rPr>
              <a:t> he can decide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which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title</a:t>
            </a:r>
            <a:r>
              <a:rPr lang="it-IT" sz="1600" dirty="0">
                <a:solidFill>
                  <a:schemeClr val="bg1"/>
                </a:solidFill>
                <a:effectLst/>
              </a:rPr>
              <a:t> he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wants</a:t>
            </a:r>
            <a:r>
              <a:rPr lang="it-IT" sz="1600" dirty="0">
                <a:solidFill>
                  <a:schemeClr val="bg1"/>
                </a:solidFill>
                <a:effectLst/>
              </a:rPr>
              <a:t> to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watch</a:t>
            </a:r>
            <a:r>
              <a:rPr lang="it-IT" sz="1600" dirty="0">
                <a:solidFill>
                  <a:schemeClr val="bg1"/>
                </a:solidFill>
                <a:effectLst/>
              </a:rPr>
              <a:t>,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providing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him</a:t>
            </a:r>
            <a:r>
              <a:rPr lang="it-IT" sz="1600" dirty="0">
                <a:solidFill>
                  <a:schemeClr val="bg1"/>
                </a:solidFill>
                <a:effectLst/>
              </a:rPr>
              <a:t> with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all</a:t>
            </a:r>
            <a:r>
              <a:rPr lang="it-IT" sz="1600" dirty="0">
                <a:solidFill>
                  <a:schemeClr val="bg1"/>
                </a:solidFill>
                <a:effectLst/>
              </a:rPr>
              <a:t> the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informations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about</a:t>
            </a:r>
            <a:r>
              <a:rPr lang="it-IT" sz="1600" dirty="0">
                <a:solidFill>
                  <a:schemeClr val="bg1"/>
                </a:solidFill>
                <a:effectLst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</a:rPr>
              <a:t>it</a:t>
            </a:r>
            <a:r>
              <a:rPr lang="it-IT" sz="1600" dirty="0">
                <a:solidFill>
                  <a:schemeClr val="bg1"/>
                </a:solidFill>
                <a:effectLst/>
              </a:rPr>
              <a:t>.</a:t>
            </a:r>
            <a:endParaRPr lang="it-IT" sz="1600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04482A45-F0F3-CE3E-CD29-56FD52CC006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21612" y="2303035"/>
            <a:ext cx="512134" cy="512134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72097C2E-2E12-1AD4-D14A-C35129EE70E9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321612" y="1503924"/>
            <a:ext cx="513113" cy="512134"/>
          </a:xfrm>
          <a:prstGeom prst="rect">
            <a:avLst/>
          </a:prstGeom>
        </p:spPr>
      </p:pic>
      <p:sp>
        <p:nvSpPr>
          <p:cNvPr id="17" name="Titolo 1">
            <a:extLst>
              <a:ext uri="{FF2B5EF4-FFF2-40B4-BE49-F238E27FC236}">
                <a16:creationId xmlns:a16="http://schemas.microsoft.com/office/drawing/2014/main" id="{D1ADA6B6-82CC-F935-4C0F-F8D0756882A2}"/>
              </a:ext>
            </a:extLst>
          </p:cNvPr>
          <p:cNvSpPr txBox="1">
            <a:spLocks/>
          </p:cNvSpPr>
          <p:nvPr/>
        </p:nvSpPr>
        <p:spPr>
          <a:xfrm>
            <a:off x="4649805" y="245452"/>
            <a:ext cx="4369165" cy="6268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First Dashboard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4C5656A-4050-66B2-C272-652D1E074A3D}"/>
              </a:ext>
            </a:extLst>
          </p:cNvPr>
          <p:cNvSpPr txBox="1"/>
          <p:nvPr/>
        </p:nvSpPr>
        <p:spPr>
          <a:xfrm>
            <a:off x="1875099" y="96498"/>
            <a:ext cx="1817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Accessable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>
                <a:solidFill>
                  <a:schemeClr val="bg1"/>
                </a:solidFill>
                <a:hlinkClick r:id="rId24"/>
              </a:rPr>
              <a:t>Here.</a:t>
            </a:r>
            <a:endParaRPr lang="it-IT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4143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627962C7-42A9-D0AF-9EE3-C834ABE6DA52}"/>
              </a:ext>
            </a:extLst>
          </p:cNvPr>
          <p:cNvSpPr/>
          <p:nvPr/>
        </p:nvSpPr>
        <p:spPr>
          <a:xfrm>
            <a:off x="2239810" y="982765"/>
            <a:ext cx="9181777" cy="122712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73859" y="3714568"/>
            <a:ext cx="609966" cy="613940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9FCE068-B469-1852-638E-1444EC08C322}"/>
              </a:ext>
            </a:extLst>
          </p:cNvPr>
          <p:cNvSpPr txBox="1"/>
          <p:nvPr/>
        </p:nvSpPr>
        <p:spPr>
          <a:xfrm>
            <a:off x="1875099" y="96498"/>
            <a:ext cx="1817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Accessable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>
                <a:solidFill>
                  <a:schemeClr val="bg1"/>
                </a:solidFill>
                <a:hlinkClick r:id="rId18"/>
              </a:rPr>
              <a:t>Here</a:t>
            </a:r>
            <a:r>
              <a:rPr lang="it-IT" sz="1400" dirty="0">
                <a:solidFill>
                  <a:schemeClr val="bg1"/>
                </a:solidFill>
                <a:hlinkClick r:id="rId19"/>
              </a:rPr>
              <a:t>.</a:t>
            </a:r>
            <a:endParaRPr lang="it-IT" sz="1400" dirty="0">
              <a:solidFill>
                <a:schemeClr val="bg1"/>
              </a:solidFill>
            </a:endParaRPr>
          </a:p>
        </p:txBody>
      </p:sp>
      <p:sp>
        <p:nvSpPr>
          <p:cNvPr id="3" name="Titolo 1">
            <a:extLst>
              <a:ext uri="{FF2B5EF4-FFF2-40B4-BE49-F238E27FC236}">
                <a16:creationId xmlns:a16="http://schemas.microsoft.com/office/drawing/2014/main" id="{A82CBB3F-060F-7C74-ED75-333CE68B5B27}"/>
              </a:ext>
            </a:extLst>
          </p:cNvPr>
          <p:cNvSpPr txBox="1">
            <a:spLocks/>
          </p:cNvSpPr>
          <p:nvPr/>
        </p:nvSpPr>
        <p:spPr>
          <a:xfrm>
            <a:off x="4654366" y="250386"/>
            <a:ext cx="4369165" cy="6268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>
                <a:solidFill>
                  <a:schemeClr val="bg1"/>
                </a:solidFill>
                <a:latin typeface="Amasis MT Pro Medium" panose="020F0502020204030204" pitchFamily="34" charset="0"/>
                <a:cs typeface="Amasis MT Pro Medium" panose="020F0502020204030204" pitchFamily="34" charset="0"/>
              </a:rPr>
              <a:t>Second Dashboard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35B2435-72E8-A372-9242-11F0D633A31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952749" y="2815169"/>
            <a:ext cx="7772400" cy="3013412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669A398-51E3-CE6E-EB1D-9907E74F45EB}"/>
              </a:ext>
            </a:extLst>
          </p:cNvPr>
          <p:cNvSpPr txBox="1"/>
          <p:nvPr/>
        </p:nvSpPr>
        <p:spPr>
          <a:xfrm>
            <a:off x="2952749" y="1009557"/>
            <a:ext cx="777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From the second dashboard,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therefore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, the user can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understand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which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Home Streaming service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is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most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suitable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for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him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,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evaluating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various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parameters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such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as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: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majority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of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Films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or TV Series, Top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Genres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on the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platform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,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Nationality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of production of the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title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and </a:t>
            </a:r>
            <a:r>
              <a:rPr lang="it-IT" sz="1800" dirty="0" err="1">
                <a:solidFill>
                  <a:schemeClr val="bg1"/>
                </a:solidFill>
                <a:effectLst/>
                <a:latin typeface="AmasisMTPro"/>
              </a:rPr>
              <a:t>year</a:t>
            </a:r>
            <a:r>
              <a:rPr lang="it-IT" sz="1800" dirty="0">
                <a:solidFill>
                  <a:schemeClr val="bg1"/>
                </a:solidFill>
                <a:effectLst/>
                <a:latin typeface="AmasisMTPro"/>
              </a:rPr>
              <a:t> of release. 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D18C5CFF-98C7-7AC0-9FAD-BA46304BA39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40213" y="1340259"/>
            <a:ext cx="512134" cy="51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37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EDEC9953-93D9-DA90-EBC3-CABB2D6DC34B}"/>
              </a:ext>
            </a:extLst>
          </p:cNvPr>
          <p:cNvSpPr/>
          <p:nvPr/>
        </p:nvSpPr>
        <p:spPr>
          <a:xfrm>
            <a:off x="2443365" y="3794062"/>
            <a:ext cx="3155215" cy="6401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228643CB-4017-ECDF-1530-BDC67E838BE0}"/>
              </a:ext>
            </a:extLst>
          </p:cNvPr>
          <p:cNvSpPr/>
          <p:nvPr/>
        </p:nvSpPr>
        <p:spPr>
          <a:xfrm>
            <a:off x="2626216" y="622386"/>
            <a:ext cx="2558011" cy="3693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73859" y="3714568"/>
            <a:ext cx="609966" cy="613940"/>
          </a:xfrm>
          <a:prstGeom prst="rect">
            <a:avLst/>
          </a:prstGeom>
        </p:spPr>
      </p:pic>
      <p:pic>
        <p:nvPicPr>
          <p:cNvPr id="3" name="Immagine 2" descr="Immagine che contiene testo, elettronico, compact disc&#10;&#10;Descrizione generata automaticamente">
            <a:extLst>
              <a:ext uri="{FF2B5EF4-FFF2-40B4-BE49-F238E27FC236}">
                <a16:creationId xmlns:a16="http://schemas.microsoft.com/office/drawing/2014/main" id="{C9211764-1141-929A-F1B1-9103E580973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404196" y="633986"/>
            <a:ext cx="5583451" cy="2631072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797FA7F9-8852-BE88-11F4-A51E5F0AD20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404195" y="3813506"/>
            <a:ext cx="5583450" cy="2631072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E33EAA0-C6E1-E75B-156E-3D4409B82B8C}"/>
              </a:ext>
            </a:extLst>
          </p:cNvPr>
          <p:cNvSpPr txBox="1"/>
          <p:nvPr/>
        </p:nvSpPr>
        <p:spPr>
          <a:xfrm>
            <a:off x="1983825" y="1274739"/>
            <a:ext cx="38427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>
                <a:solidFill>
                  <a:schemeClr val="bg1"/>
                </a:solidFill>
                <a:effectLst/>
              </a:rPr>
              <a:t>The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graph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implemented</a:t>
            </a:r>
            <a:r>
              <a:rPr lang="it-IT" sz="1800" dirty="0">
                <a:solidFill>
                  <a:schemeClr val="bg1"/>
                </a:solidFill>
                <a:effectLst/>
              </a:rPr>
              <a:t> in the second dashboard shows the user the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percentage</a:t>
            </a:r>
            <a:r>
              <a:rPr lang="it-IT" sz="1800" dirty="0">
                <a:solidFill>
                  <a:schemeClr val="bg1"/>
                </a:solidFill>
                <a:effectLst/>
              </a:rPr>
              <a:t> and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count</a:t>
            </a:r>
            <a:r>
              <a:rPr lang="it-IT" sz="1800" dirty="0">
                <a:solidFill>
                  <a:schemeClr val="bg1"/>
                </a:solidFill>
                <a:effectLst/>
              </a:rPr>
              <a:t> of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Films</a:t>
            </a:r>
            <a:r>
              <a:rPr lang="it-IT" sz="1800" dirty="0">
                <a:solidFill>
                  <a:schemeClr val="bg1"/>
                </a:solidFill>
                <a:effectLst/>
              </a:rPr>
              <a:t> and TV Series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highlighting</a:t>
            </a:r>
            <a:r>
              <a:rPr lang="it-IT" sz="1800" dirty="0">
                <a:solidFill>
                  <a:schemeClr val="bg1"/>
                </a:solidFill>
                <a:effectLst/>
              </a:rPr>
              <a:t> the class with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greater</a:t>
            </a:r>
            <a:r>
              <a:rPr lang="it-IT" sz="1800" dirty="0">
                <a:solidFill>
                  <a:schemeClr val="bg1"/>
                </a:solidFill>
                <a:effectLst/>
              </a:rPr>
              <a:t> frequency. </a:t>
            </a:r>
            <a:endParaRPr lang="it-IT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2BD7EA0-77AB-822F-5954-73B18C0FE322}"/>
              </a:ext>
            </a:extLst>
          </p:cNvPr>
          <p:cNvSpPr txBox="1"/>
          <p:nvPr/>
        </p:nvSpPr>
        <p:spPr>
          <a:xfrm>
            <a:off x="2141312" y="4826675"/>
            <a:ext cx="384279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>
                <a:solidFill>
                  <a:schemeClr val="bg1"/>
                </a:solidFill>
                <a:effectLst/>
              </a:rPr>
              <a:t>In the second dashboard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we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have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also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implemented</a:t>
            </a:r>
            <a:r>
              <a:rPr lang="it-IT" sz="1800" dirty="0">
                <a:solidFill>
                  <a:schemeClr val="bg1"/>
                </a:solidFill>
                <a:effectLst/>
              </a:rPr>
              <a:t> a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graph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capable</a:t>
            </a:r>
            <a:r>
              <a:rPr lang="it-IT" sz="1800" dirty="0">
                <a:solidFill>
                  <a:schemeClr val="bg1"/>
                </a:solidFill>
                <a:effectLst/>
              </a:rPr>
              <a:t> of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describing</a:t>
            </a:r>
            <a:r>
              <a:rPr lang="it-IT" sz="1800" dirty="0">
                <a:solidFill>
                  <a:schemeClr val="bg1"/>
                </a:solidFill>
                <a:effectLst/>
              </a:rPr>
              <a:t>,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depending</a:t>
            </a:r>
            <a:r>
              <a:rPr lang="it-IT" sz="1800" dirty="0">
                <a:solidFill>
                  <a:schemeClr val="bg1"/>
                </a:solidFill>
                <a:effectLst/>
              </a:rPr>
              <a:t> on the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type</a:t>
            </a:r>
            <a:r>
              <a:rPr lang="it-IT" sz="1800" dirty="0">
                <a:solidFill>
                  <a:schemeClr val="bg1"/>
                </a:solidFill>
                <a:effectLst/>
              </a:rPr>
              <a:t> of filter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applied</a:t>
            </a:r>
            <a:r>
              <a:rPr lang="it-IT" sz="1800" dirty="0">
                <a:solidFill>
                  <a:schemeClr val="bg1"/>
                </a:solidFill>
                <a:effectLst/>
              </a:rPr>
              <a:t>, the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percentages</a:t>
            </a:r>
            <a:r>
              <a:rPr lang="it-IT" sz="1800" dirty="0">
                <a:solidFill>
                  <a:schemeClr val="bg1"/>
                </a:solidFill>
                <a:effectLst/>
              </a:rPr>
              <a:t> of the Ratings for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each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title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belonging</a:t>
            </a:r>
            <a:r>
              <a:rPr lang="it-IT" sz="1800" dirty="0">
                <a:solidFill>
                  <a:schemeClr val="bg1"/>
                </a:solidFill>
                <a:effectLst/>
              </a:rPr>
              <a:t> to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that</a:t>
            </a:r>
            <a:r>
              <a:rPr lang="it-IT" sz="1800" dirty="0">
                <a:solidFill>
                  <a:schemeClr val="bg1"/>
                </a:solidFill>
                <a:effectLst/>
              </a:rPr>
              <a:t> </a:t>
            </a:r>
            <a:r>
              <a:rPr lang="it-IT" sz="1800" dirty="0" err="1">
                <a:solidFill>
                  <a:schemeClr val="bg1"/>
                </a:solidFill>
                <a:effectLst/>
              </a:rPr>
              <a:t>category</a:t>
            </a:r>
            <a:r>
              <a:rPr lang="it-IT" sz="1800" dirty="0">
                <a:solidFill>
                  <a:schemeClr val="bg1"/>
                </a:solidFill>
                <a:effectLst/>
              </a:rPr>
              <a:t> of filters. </a:t>
            </a:r>
            <a:endParaRPr lang="it-IT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7209466-FD06-5FB6-1887-3D150F151A9B}"/>
              </a:ext>
            </a:extLst>
          </p:cNvPr>
          <p:cNvSpPr txBox="1"/>
          <p:nvPr/>
        </p:nvSpPr>
        <p:spPr>
          <a:xfrm>
            <a:off x="2627295" y="622386"/>
            <a:ext cx="25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1" dirty="0" err="1">
                <a:solidFill>
                  <a:schemeClr val="bg1"/>
                </a:solidFill>
              </a:rPr>
              <a:t>What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if</a:t>
            </a:r>
            <a:r>
              <a:rPr lang="it-IT" b="1" i="1" dirty="0">
                <a:solidFill>
                  <a:schemeClr val="bg1"/>
                </a:solidFill>
              </a:rPr>
              <a:t> I </a:t>
            </a:r>
            <a:r>
              <a:rPr lang="it-IT" b="1" i="1" dirty="0" err="1">
                <a:solidFill>
                  <a:schemeClr val="bg1"/>
                </a:solidFill>
              </a:rPr>
              <a:t>prefer</a:t>
            </a:r>
            <a:r>
              <a:rPr lang="it-IT" b="1" i="1" dirty="0">
                <a:solidFill>
                  <a:schemeClr val="bg1"/>
                </a:solidFill>
              </a:rPr>
              <a:t> Movies?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56EC0A4-D09C-FFFB-0EA7-EB8AA012B39C}"/>
              </a:ext>
            </a:extLst>
          </p:cNvPr>
          <p:cNvSpPr txBox="1"/>
          <p:nvPr/>
        </p:nvSpPr>
        <p:spPr>
          <a:xfrm>
            <a:off x="2400983" y="3787883"/>
            <a:ext cx="3197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i="1" dirty="0" err="1">
                <a:solidFill>
                  <a:schemeClr val="bg1"/>
                </a:solidFill>
              </a:rPr>
              <a:t>What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if</a:t>
            </a:r>
            <a:r>
              <a:rPr lang="it-IT" b="1" i="1" dirty="0">
                <a:solidFill>
                  <a:schemeClr val="bg1"/>
                </a:solidFill>
              </a:rPr>
              <a:t> I </a:t>
            </a:r>
            <a:r>
              <a:rPr lang="it-IT" b="1" i="1" dirty="0" err="1">
                <a:solidFill>
                  <a:schemeClr val="bg1"/>
                </a:solidFill>
              </a:rPr>
              <a:t>want</a:t>
            </a:r>
            <a:r>
              <a:rPr lang="it-IT" b="1" i="1" dirty="0">
                <a:solidFill>
                  <a:schemeClr val="bg1"/>
                </a:solidFill>
              </a:rPr>
              <a:t> to </a:t>
            </a:r>
            <a:r>
              <a:rPr lang="it-IT" b="1" i="1" dirty="0" err="1">
                <a:solidFill>
                  <a:schemeClr val="bg1"/>
                </a:solidFill>
              </a:rPr>
              <a:t>deny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content</a:t>
            </a:r>
            <a:r>
              <a:rPr lang="it-IT" b="1" i="1" dirty="0">
                <a:solidFill>
                  <a:schemeClr val="bg1"/>
                </a:solidFill>
              </a:rPr>
              <a:t> to </a:t>
            </a:r>
            <a:r>
              <a:rPr lang="it-IT" b="1" i="1" dirty="0" err="1">
                <a:solidFill>
                  <a:schemeClr val="bg1"/>
                </a:solidFill>
              </a:rPr>
              <a:t>my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children</a:t>
            </a:r>
            <a:r>
              <a:rPr lang="it-IT" b="1" i="1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63924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ella 16">
            <a:extLst>
              <a:ext uri="{FF2B5EF4-FFF2-40B4-BE49-F238E27FC236}">
                <a16:creationId xmlns:a16="http://schemas.microsoft.com/office/drawing/2014/main" id="{CD0B356F-71DF-5C39-21A1-2D05E140DE9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721224" cy="685800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1224">
                  <a:extLst>
                    <a:ext uri="{9D8B030D-6E8A-4147-A177-3AD203B41FA5}">
                      <a16:colId xmlns:a16="http://schemas.microsoft.com/office/drawing/2014/main" val="339587449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838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611894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64254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5211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85632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68537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16387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749842"/>
                  </a:ext>
                </a:extLst>
              </a:tr>
            </a:tbl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3155AE02-8C2A-4566-46A0-0425D209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0" y="96498"/>
            <a:ext cx="1393723" cy="69686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55D1D8-774E-FF6E-5E54-99E2FCCD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8" y="1706451"/>
            <a:ext cx="445451" cy="445451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797752C-1A3A-466C-1CE6-AB537BF23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69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630" y="5294949"/>
            <a:ext cx="255929" cy="182350"/>
          </a:xfrm>
          <a:prstGeom prst="rect">
            <a:avLst/>
          </a:prstGeom>
        </p:spPr>
      </p:pic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9E6DDEE-9CD2-A409-B208-F7B697D803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550" y="2704516"/>
            <a:ext cx="221307" cy="221307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E02A41C6-C596-B63B-A7C2-F292726180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3522" y="982765"/>
            <a:ext cx="168441" cy="240629"/>
          </a:xfrm>
          <a:prstGeom prst="rect">
            <a:avLst/>
          </a:prstGeom>
        </p:spPr>
      </p:pic>
      <p:pic>
        <p:nvPicPr>
          <p:cNvPr id="30" name="Immagine 29">
            <a:extLst>
              <a:ext uri="{FF2B5EF4-FFF2-40B4-BE49-F238E27FC236}">
                <a16:creationId xmlns:a16="http://schemas.microsoft.com/office/drawing/2014/main" id="{2FB9AFB7-85E0-AB12-EC58-D197F9CE4D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34" y="6088665"/>
            <a:ext cx="280467" cy="280467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BDB7C835-9951-F32A-353E-C44147B38E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53" y="4380670"/>
            <a:ext cx="336177" cy="336177"/>
          </a:xfrm>
          <a:prstGeom prst="rect">
            <a:avLst/>
          </a:prstGeom>
        </p:spPr>
      </p:pic>
      <p:pic>
        <p:nvPicPr>
          <p:cNvPr id="34" name="Immagine 33" descr="Immagine che contiene scuro&#10;&#10;Descrizione generata automaticamente">
            <a:extLst>
              <a:ext uri="{FF2B5EF4-FFF2-40B4-BE49-F238E27FC236}">
                <a16:creationId xmlns:a16="http://schemas.microsoft.com/office/drawing/2014/main" id="{E512391F-015E-3EC0-373A-73E473963F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2141" y="3553323"/>
            <a:ext cx="234560" cy="234560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B8882235-28B5-E963-FE1A-7128F951B025}"/>
              </a:ext>
            </a:extLst>
          </p:cNvPr>
          <p:cNvSpPr txBox="1"/>
          <p:nvPr/>
        </p:nvSpPr>
        <p:spPr>
          <a:xfrm>
            <a:off x="57318" y="1264224"/>
            <a:ext cx="1557474" cy="307777"/>
          </a:xfrm>
          <a:prstGeom prst="rect">
            <a:avLst/>
          </a:prstGeom>
          <a:noFill/>
          <a:effectLst>
            <a:glow rad="1702092">
              <a:schemeClr val="accent1"/>
            </a:glow>
            <a:softEdge rad="697922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E0D7C3C-18C2-03E1-294F-FECE881FE2A1}"/>
              </a:ext>
            </a:extLst>
          </p:cNvPr>
          <p:cNvSpPr txBox="1"/>
          <p:nvPr/>
        </p:nvSpPr>
        <p:spPr>
          <a:xfrm>
            <a:off x="47588" y="2132463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7B9DC5F-6503-7D3C-AFE1-03C70CA14826}"/>
              </a:ext>
            </a:extLst>
          </p:cNvPr>
          <p:cNvSpPr txBox="1"/>
          <p:nvPr/>
        </p:nvSpPr>
        <p:spPr>
          <a:xfrm>
            <a:off x="47588" y="2989141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F797C57-43B6-B1BE-9DAB-0D114417BFA8}"/>
              </a:ext>
            </a:extLst>
          </p:cNvPr>
          <p:cNvSpPr txBox="1"/>
          <p:nvPr/>
        </p:nvSpPr>
        <p:spPr>
          <a:xfrm>
            <a:off x="47588" y="386765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i="1" u="sng" dirty="0">
                <a:solidFill>
                  <a:schemeClr val="bg1"/>
                </a:solidFill>
              </a:rPr>
              <a:t>Infographics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42EA0FA1-0277-2E8C-B704-7C3B86CC5F3D}"/>
              </a:ext>
            </a:extLst>
          </p:cNvPr>
          <p:cNvSpPr txBox="1"/>
          <p:nvPr/>
        </p:nvSpPr>
        <p:spPr>
          <a:xfrm>
            <a:off x="47588" y="4743768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2E0BAB-33A8-D101-FC89-53B2702303BD}"/>
              </a:ext>
            </a:extLst>
          </p:cNvPr>
          <p:cNvSpPr txBox="1"/>
          <p:nvPr/>
        </p:nvSpPr>
        <p:spPr>
          <a:xfrm>
            <a:off x="69004" y="5566069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B3DCF6F-C2A8-7C54-3A04-94C7ABB7F9C5}"/>
              </a:ext>
            </a:extLst>
          </p:cNvPr>
          <p:cNvSpPr txBox="1"/>
          <p:nvPr/>
        </p:nvSpPr>
        <p:spPr>
          <a:xfrm>
            <a:off x="57318" y="6362860"/>
            <a:ext cx="15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Conclusions</a:t>
            </a:r>
            <a:endParaRPr lang="it-IT" sz="1400" b="1" dirty="0">
              <a:solidFill>
                <a:schemeClr val="bg1"/>
              </a:solidFill>
            </a:endParaRPr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BBEBC131-C2D3-8717-2C83-427D738EC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73859" y="3714568"/>
            <a:ext cx="609966" cy="61394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73E151D-541C-6B7B-829C-98E1E6A8756A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465723" y="640387"/>
            <a:ext cx="5469929" cy="257757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8D5DFE5F-0ED1-4470-37A4-DB4029F2684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465722" y="3939170"/>
            <a:ext cx="5469930" cy="2577578"/>
          </a:xfrm>
          <a:prstGeom prst="rect">
            <a:avLst/>
          </a:prstGeom>
        </p:spPr>
      </p:pic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C8EAC312-A33C-5CE0-88E7-E99D85BBF2C3}"/>
              </a:ext>
            </a:extLst>
          </p:cNvPr>
          <p:cNvSpPr/>
          <p:nvPr/>
        </p:nvSpPr>
        <p:spPr>
          <a:xfrm>
            <a:off x="2814467" y="640387"/>
            <a:ext cx="2558011" cy="6732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2089F214-5156-8696-7AD9-BE4CFFA2A6BA}"/>
              </a:ext>
            </a:extLst>
          </p:cNvPr>
          <p:cNvSpPr/>
          <p:nvPr/>
        </p:nvSpPr>
        <p:spPr>
          <a:xfrm>
            <a:off x="2814466" y="3939169"/>
            <a:ext cx="2558011" cy="7776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24C8514-2B26-F7D6-DB5D-3C1AC0A9A764}"/>
              </a:ext>
            </a:extLst>
          </p:cNvPr>
          <p:cNvSpPr txBox="1"/>
          <p:nvPr/>
        </p:nvSpPr>
        <p:spPr>
          <a:xfrm>
            <a:off x="3103617" y="667316"/>
            <a:ext cx="1979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i="1" dirty="0" err="1">
                <a:solidFill>
                  <a:schemeClr val="bg1"/>
                </a:solidFill>
              </a:rPr>
              <a:t>What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if</a:t>
            </a:r>
            <a:r>
              <a:rPr lang="it-IT" b="1" i="1" dirty="0">
                <a:solidFill>
                  <a:schemeClr val="bg1"/>
                </a:solidFill>
              </a:rPr>
              <a:t> I </a:t>
            </a:r>
            <a:r>
              <a:rPr lang="it-IT" b="1" i="1" dirty="0" err="1">
                <a:solidFill>
                  <a:schemeClr val="bg1"/>
                </a:solidFill>
              </a:rPr>
              <a:t>prefer</a:t>
            </a:r>
            <a:endParaRPr lang="it-IT" b="1" i="1" dirty="0">
              <a:solidFill>
                <a:schemeClr val="bg1"/>
              </a:solidFill>
            </a:endParaRPr>
          </a:p>
          <a:p>
            <a:pPr algn="ctr"/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Old</a:t>
            </a:r>
            <a:r>
              <a:rPr lang="it-IT" b="1" i="1" dirty="0">
                <a:solidFill>
                  <a:schemeClr val="bg1"/>
                </a:solidFill>
              </a:rPr>
              <a:t> Movies?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417E777-573B-EFAF-98AF-743FF09FF301}"/>
              </a:ext>
            </a:extLst>
          </p:cNvPr>
          <p:cNvSpPr txBox="1"/>
          <p:nvPr/>
        </p:nvSpPr>
        <p:spPr>
          <a:xfrm>
            <a:off x="2814466" y="4004841"/>
            <a:ext cx="2486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i="1" dirty="0" err="1">
                <a:solidFill>
                  <a:schemeClr val="bg1"/>
                </a:solidFill>
              </a:rPr>
              <a:t>What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if</a:t>
            </a:r>
            <a:r>
              <a:rPr lang="it-IT" b="1" i="1" dirty="0">
                <a:solidFill>
                  <a:schemeClr val="bg1"/>
                </a:solidFill>
              </a:rPr>
              <a:t> I </a:t>
            </a:r>
            <a:r>
              <a:rPr lang="it-IT" b="1" i="1" dirty="0" err="1">
                <a:solidFill>
                  <a:schemeClr val="bg1"/>
                </a:solidFill>
              </a:rPr>
              <a:t>prefer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Dramas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rather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than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Docuseries</a:t>
            </a:r>
            <a:r>
              <a:rPr lang="it-IT" b="1" i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D2EEFC7-84BB-EC80-94AE-DCC508F087F0}"/>
              </a:ext>
            </a:extLst>
          </p:cNvPr>
          <p:cNvSpPr txBox="1"/>
          <p:nvPr/>
        </p:nvSpPr>
        <p:spPr>
          <a:xfrm>
            <a:off x="2519316" y="1601289"/>
            <a:ext cx="3148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Learn</a:t>
            </a:r>
            <a:r>
              <a:rPr lang="it-IT" dirty="0">
                <a:solidFill>
                  <a:schemeClr val="bg1"/>
                </a:solidFill>
              </a:rPr>
              <a:t> more </a:t>
            </a:r>
            <a:r>
              <a:rPr lang="it-IT" dirty="0" err="1">
                <a:solidFill>
                  <a:schemeClr val="bg1"/>
                </a:solidFill>
              </a:rPr>
              <a:t>about</a:t>
            </a:r>
            <a:r>
              <a:rPr lang="it-IT" dirty="0">
                <a:solidFill>
                  <a:schemeClr val="bg1"/>
                </a:solidFill>
              </a:rPr>
              <a:t> the release </a:t>
            </a:r>
            <a:r>
              <a:rPr lang="it-IT" dirty="0" err="1">
                <a:solidFill>
                  <a:schemeClr val="bg1"/>
                </a:solidFill>
              </a:rPr>
              <a:t>year</a:t>
            </a:r>
            <a:r>
              <a:rPr lang="it-IT" dirty="0">
                <a:solidFill>
                  <a:schemeClr val="bg1"/>
                </a:solidFill>
              </a:rPr>
              <a:t> of </a:t>
            </a:r>
            <a:r>
              <a:rPr lang="it-IT" dirty="0" err="1">
                <a:solidFill>
                  <a:schemeClr val="bg1"/>
                </a:solidFill>
              </a:rPr>
              <a:t>titles</a:t>
            </a:r>
            <a:r>
              <a:rPr lang="it-IT" dirty="0">
                <a:solidFill>
                  <a:schemeClr val="bg1"/>
                </a:solidFill>
              </a:rPr>
              <a:t> on </a:t>
            </a:r>
            <a:r>
              <a:rPr lang="it-IT" dirty="0" err="1">
                <a:solidFill>
                  <a:schemeClr val="bg1"/>
                </a:solidFill>
              </a:rPr>
              <a:t>each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platform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3E70D8E-0E9A-A0F0-F786-654BBE225922}"/>
              </a:ext>
            </a:extLst>
          </p:cNvPr>
          <p:cNvSpPr txBox="1"/>
          <p:nvPr/>
        </p:nvSpPr>
        <p:spPr>
          <a:xfrm>
            <a:off x="2483789" y="4940869"/>
            <a:ext cx="31483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Learn</a:t>
            </a:r>
            <a:r>
              <a:rPr lang="it-IT" dirty="0">
                <a:solidFill>
                  <a:schemeClr val="bg1"/>
                </a:solidFill>
              </a:rPr>
              <a:t> more </a:t>
            </a:r>
            <a:r>
              <a:rPr lang="it-IT" dirty="0" err="1">
                <a:solidFill>
                  <a:schemeClr val="bg1"/>
                </a:solidFill>
              </a:rPr>
              <a:t>about</a:t>
            </a:r>
            <a:r>
              <a:rPr lang="it-IT" dirty="0">
                <a:solidFill>
                  <a:schemeClr val="bg1"/>
                </a:solidFill>
              </a:rPr>
              <a:t> the </a:t>
            </a:r>
            <a:r>
              <a:rPr lang="it-IT" dirty="0" err="1">
                <a:solidFill>
                  <a:schemeClr val="bg1"/>
                </a:solidFill>
              </a:rPr>
              <a:t>majority</a:t>
            </a:r>
            <a:r>
              <a:rPr lang="it-IT" dirty="0">
                <a:solidFill>
                  <a:schemeClr val="bg1"/>
                </a:solidFill>
              </a:rPr>
              <a:t> of </a:t>
            </a:r>
            <a:r>
              <a:rPr lang="it-IT" dirty="0" err="1">
                <a:solidFill>
                  <a:schemeClr val="bg1"/>
                </a:solidFill>
              </a:rPr>
              <a:t>genres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featured</a:t>
            </a:r>
            <a:r>
              <a:rPr lang="it-IT" dirty="0">
                <a:solidFill>
                  <a:schemeClr val="bg1"/>
                </a:solidFill>
              </a:rPr>
              <a:t> on </a:t>
            </a:r>
            <a:r>
              <a:rPr lang="it-IT" dirty="0" err="1">
                <a:solidFill>
                  <a:schemeClr val="bg1"/>
                </a:solidFill>
              </a:rPr>
              <a:t>each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platform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6004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2465</TotalTime>
  <Words>1185</Words>
  <Application>Microsoft Macintosh PowerPoint</Application>
  <PresentationFormat>Widescreen</PresentationFormat>
  <Paragraphs>221</Paragraphs>
  <Slides>17</Slides>
  <Notes>16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4" baseType="lpstr">
      <vt:lpstr>Amasis MT Pro Medium</vt:lpstr>
      <vt:lpstr>AmasisMTPro</vt:lpstr>
      <vt:lpstr>arial</vt:lpstr>
      <vt:lpstr>arial</vt:lpstr>
      <vt:lpstr>Calibri</vt:lpstr>
      <vt:lpstr>Calibri Light</vt:lpstr>
      <vt:lpstr>Tema di Office</vt:lpstr>
      <vt:lpstr>Home-Streaming:  Netflix, Disney+ and Prime Video Where Should I Subscribe?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Home-Streaming:  Netflix, Disney+ and Prime Video Where Should I Subscribe?</dc:title>
  <dc:creator>PASQUALE FORMICOLA</dc:creator>
  <cp:lastModifiedBy>PASQUALE FORMICOLA</cp:lastModifiedBy>
  <cp:revision>5</cp:revision>
  <dcterms:created xsi:type="dcterms:W3CDTF">2023-02-15T10:58:34Z</dcterms:created>
  <dcterms:modified xsi:type="dcterms:W3CDTF">2023-02-20T11:33:14Z</dcterms:modified>
</cp:coreProperties>
</file>

<file path=docProps/thumbnail.jpeg>
</file>